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5"/>
  </p:notesMasterIdLst>
  <p:handoutMasterIdLst>
    <p:handoutMasterId r:id="rId86"/>
  </p:handoutMasterIdLst>
  <p:sldIdLst>
    <p:sldId id="256" r:id="rId2"/>
    <p:sldId id="318" r:id="rId3"/>
    <p:sldId id="257" r:id="rId4"/>
    <p:sldId id="279" r:id="rId5"/>
    <p:sldId id="258" r:id="rId6"/>
    <p:sldId id="312" r:id="rId7"/>
    <p:sldId id="276" r:id="rId8"/>
    <p:sldId id="352" r:id="rId9"/>
    <p:sldId id="278" r:id="rId10"/>
    <p:sldId id="302" r:id="rId11"/>
    <p:sldId id="262" r:id="rId12"/>
    <p:sldId id="319" r:id="rId13"/>
    <p:sldId id="372" r:id="rId14"/>
    <p:sldId id="275" r:id="rId15"/>
    <p:sldId id="314" r:id="rId16"/>
    <p:sldId id="282" r:id="rId17"/>
    <p:sldId id="356" r:id="rId18"/>
    <p:sldId id="323" r:id="rId19"/>
    <p:sldId id="264" r:id="rId20"/>
    <p:sldId id="326" r:id="rId21"/>
    <p:sldId id="293" r:id="rId22"/>
    <p:sldId id="329" r:id="rId23"/>
    <p:sldId id="316" r:id="rId24"/>
    <p:sldId id="330" r:id="rId25"/>
    <p:sldId id="331" r:id="rId26"/>
    <p:sldId id="336" r:id="rId27"/>
    <p:sldId id="337" r:id="rId28"/>
    <p:sldId id="332" r:id="rId29"/>
    <p:sldId id="346" r:id="rId30"/>
    <p:sldId id="333" r:id="rId31"/>
    <p:sldId id="300" r:id="rId32"/>
    <p:sldId id="414" r:id="rId33"/>
    <p:sldId id="415" r:id="rId34"/>
    <p:sldId id="416" r:id="rId35"/>
    <p:sldId id="270" r:id="rId36"/>
    <p:sldId id="285" r:id="rId37"/>
    <p:sldId id="281" r:id="rId38"/>
    <p:sldId id="412" r:id="rId39"/>
    <p:sldId id="368" r:id="rId40"/>
    <p:sldId id="365" r:id="rId41"/>
    <p:sldId id="349" r:id="rId42"/>
    <p:sldId id="362" r:id="rId43"/>
    <p:sldId id="321" r:id="rId44"/>
    <p:sldId id="418" r:id="rId45"/>
    <p:sldId id="462" r:id="rId46"/>
    <p:sldId id="354" r:id="rId47"/>
    <p:sldId id="420" r:id="rId48"/>
    <p:sldId id="429" r:id="rId49"/>
    <p:sldId id="344" r:id="rId50"/>
    <p:sldId id="345" r:id="rId51"/>
    <p:sldId id="350" r:id="rId52"/>
    <p:sldId id="430" r:id="rId53"/>
    <p:sldId id="431" r:id="rId54"/>
    <p:sldId id="432" r:id="rId55"/>
    <p:sldId id="433" r:id="rId56"/>
    <p:sldId id="434" r:id="rId57"/>
    <p:sldId id="435" r:id="rId58"/>
    <p:sldId id="436" r:id="rId59"/>
    <p:sldId id="437" r:id="rId60"/>
    <p:sldId id="438" r:id="rId61"/>
    <p:sldId id="439" r:id="rId62"/>
    <p:sldId id="440" r:id="rId63"/>
    <p:sldId id="441" r:id="rId64"/>
    <p:sldId id="442" r:id="rId65"/>
    <p:sldId id="443" r:id="rId66"/>
    <p:sldId id="444" r:id="rId67"/>
    <p:sldId id="445" r:id="rId68"/>
    <p:sldId id="446" r:id="rId69"/>
    <p:sldId id="447" r:id="rId70"/>
    <p:sldId id="448" r:id="rId71"/>
    <p:sldId id="449" r:id="rId72"/>
    <p:sldId id="450" r:id="rId73"/>
    <p:sldId id="451" r:id="rId74"/>
    <p:sldId id="452" r:id="rId75"/>
    <p:sldId id="453" r:id="rId76"/>
    <p:sldId id="454" r:id="rId77"/>
    <p:sldId id="455" r:id="rId78"/>
    <p:sldId id="456" r:id="rId79"/>
    <p:sldId id="457" r:id="rId80"/>
    <p:sldId id="458" r:id="rId81"/>
    <p:sldId id="459" r:id="rId82"/>
    <p:sldId id="460" r:id="rId83"/>
    <p:sldId id="461" r:id="rId84"/>
  </p:sldIdLst>
  <p:sldSz cx="12192000" cy="6858000"/>
  <p:notesSz cx="9144000" cy="6858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タイトル" id="{FC65B9BE-8F46-449D-8E60-236C9FF9B0EF}">
          <p14:sldIdLst>
            <p14:sldId id="256"/>
            <p14:sldId id="318"/>
          </p14:sldIdLst>
        </p14:section>
        <p14:section name="現状分析" id="{EF7D94D0-316D-4157-9476-48AF601FE432}">
          <p14:sldIdLst>
            <p14:sldId id="257"/>
            <p14:sldId id="279"/>
            <p14:sldId id="258"/>
            <p14:sldId id="312"/>
            <p14:sldId id="276"/>
            <p14:sldId id="352"/>
            <p14:sldId id="278"/>
            <p14:sldId id="302"/>
            <p14:sldId id="262"/>
            <p14:sldId id="319"/>
            <p14:sldId id="372"/>
            <p14:sldId id="275"/>
            <p14:sldId id="314"/>
            <p14:sldId id="282"/>
            <p14:sldId id="356"/>
            <p14:sldId id="323"/>
            <p14:sldId id="264"/>
            <p14:sldId id="326"/>
            <p14:sldId id="293"/>
          </p14:sldIdLst>
        </p14:section>
        <p14:section name="先行研究" id="{57892D7C-9D3B-49DA-BF10-9155C34A0382}">
          <p14:sldIdLst>
            <p14:sldId id="329"/>
            <p14:sldId id="316"/>
            <p14:sldId id="330"/>
            <p14:sldId id="331"/>
            <p14:sldId id="336"/>
            <p14:sldId id="337"/>
            <p14:sldId id="332"/>
            <p14:sldId id="346"/>
            <p14:sldId id="333"/>
          </p14:sldIdLst>
        </p14:section>
        <p14:section name="仮説導出" id="{9C983284-539A-4D44-B3CD-5B3E88838E2E}">
          <p14:sldIdLst>
            <p14:sldId id="300"/>
            <p14:sldId id="414"/>
            <p14:sldId id="415"/>
            <p14:sldId id="416"/>
            <p14:sldId id="270"/>
            <p14:sldId id="285"/>
            <p14:sldId id="281"/>
            <p14:sldId id="412"/>
            <p14:sldId id="368"/>
            <p14:sldId id="365"/>
            <p14:sldId id="349"/>
            <p14:sldId id="362"/>
            <p14:sldId id="321"/>
            <p14:sldId id="418"/>
            <p14:sldId id="419"/>
            <p14:sldId id="354"/>
            <p14:sldId id="420"/>
            <p14:sldId id="429"/>
            <p14:sldId id="344"/>
            <p14:sldId id="345"/>
            <p14:sldId id="350"/>
          </p14:sldIdLst>
        </p14:section>
        <p14:section name="検証" id="{F33EE5F0-D3CA-4C49-ADE5-3D55D1B74C32}">
          <p14:sldIdLst>
            <p14:sldId id="327"/>
            <p14:sldId id="427"/>
          </p14:sldIdLst>
        </p14:section>
        <p14:section name="インプリケーション" id="{1D185CBB-0331-40D4-B6F2-D08987888425}">
          <p14:sldIdLst>
            <p14:sldId id="328"/>
            <p14:sldId id="428"/>
            <p14:sldId id="287"/>
            <p14:sldId id="421"/>
            <p14:sldId id="424"/>
            <p14:sldId id="286"/>
          </p14:sldIdLst>
        </p14:section>
      </p14:sectionLst>
    </p:ex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アカウント" initials="Mア" lastIdx="2" clrIdx="0">
    <p:extLst>
      <p:ext uri="{19B8F6BF-5375-455C-9EA6-DF929625EA0E}">
        <p15:presenceInfo xmlns:p15="http://schemas.microsoft.com/office/powerpoint/2012/main" xmlns="" userId="17079c08c7624ed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A36E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471" autoAdjust="0"/>
    <p:restoredTop sz="86511" autoAdjust="0"/>
  </p:normalViewPr>
  <p:slideViewPr>
    <p:cSldViewPr snapToGrid="0">
      <p:cViewPr varScale="1">
        <p:scale>
          <a:sx n="59" d="100"/>
          <a:sy n="59" d="100"/>
        </p:scale>
        <p:origin x="-990" y="-84"/>
      </p:cViewPr>
      <p:guideLst>
        <p:guide orient="horz" pos="2160"/>
        <p:guide pos="3840"/>
      </p:guideLst>
    </p:cSldViewPr>
  </p:slideViewPr>
  <p:notesTextViewPr>
    <p:cViewPr>
      <p:scale>
        <a:sx n="100" d="100"/>
        <a:sy n="100" d="100"/>
      </p:scale>
      <p:origin x="0" y="0"/>
    </p:cViewPr>
  </p:notesTextViewPr>
  <p:sorterViewPr>
    <p:cViewPr>
      <p:scale>
        <a:sx n="66" d="100"/>
        <a:sy n="66" d="100"/>
      </p:scale>
      <p:origin x="0" y="5220"/>
    </p:cViewPr>
  </p:sorterViewPr>
  <p:notesViewPr>
    <p:cSldViewPr snapToGrid="0">
      <p:cViewPr varScale="1">
        <p:scale>
          <a:sx n="77" d="100"/>
          <a:sy n="77" d="100"/>
        </p:scale>
        <p:origin x="1776" y="78"/>
      </p:cViewPr>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commentAuthors" Target="commentAuthor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日付プレースホルダー 2"/>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52EBC45D-E411-4BCD-A23E-C6CAC6C595DB}" type="datetimeFigureOut">
              <a:rPr kumimoji="1" lang="ja-JP" altLang="en-US" smtClean="0"/>
              <a:pPr/>
              <a:t>2015/12/20</a:t>
            </a:fld>
            <a:endParaRPr kumimoji="1" lang="ja-JP" altLang="en-US"/>
          </a:p>
        </p:txBody>
      </p:sp>
    </p:spTree>
    <p:extLst>
      <p:ext uri="{BB962C8B-B14F-4D97-AF65-F5344CB8AC3E}">
        <p14:creationId xmlns:p14="http://schemas.microsoft.com/office/powerpoint/2010/main" xmlns="" val="9490646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6AA73F0D-4008-4BBA-9039-99DA571F1D41}" type="datetimeFigureOut">
              <a:rPr kumimoji="1" lang="ja-JP" altLang="en-US" smtClean="0"/>
              <a:pPr/>
              <a:t>2015/12/20</a:t>
            </a:fld>
            <a:endParaRPr kumimoji="1" lang="ja-JP" altLang="en-US"/>
          </a:p>
        </p:txBody>
      </p:sp>
      <p:sp>
        <p:nvSpPr>
          <p:cNvPr id="4" name="スライド イメージ プレースホルダー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24DB307A-B791-4C0F-992D-CAB6A70EC286}" type="slidenum">
              <a:rPr kumimoji="1" lang="ja-JP" altLang="en-US" smtClean="0"/>
              <a:pPr/>
              <a:t>&lt;#&gt;</a:t>
            </a:fld>
            <a:endParaRPr kumimoji="1" lang="ja-JP" altLang="en-US"/>
          </a:p>
        </p:txBody>
      </p:sp>
    </p:spTree>
    <p:extLst>
      <p:ext uri="{BB962C8B-B14F-4D97-AF65-F5344CB8AC3E}">
        <p14:creationId xmlns:p14="http://schemas.microsoft.com/office/powerpoint/2010/main" xmlns="" val="340830492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24DB307A-B791-4C0F-992D-CAB6A70EC286}" type="slidenum">
              <a:rPr kumimoji="1" lang="ja-JP" altLang="en-US" smtClean="0"/>
              <a:pPr/>
              <a:t>1</a:t>
            </a:fld>
            <a:endParaRPr kumimoji="1" lang="ja-JP" altLang="en-US"/>
          </a:p>
        </p:txBody>
      </p:sp>
    </p:spTree>
    <p:extLst>
      <p:ext uri="{BB962C8B-B14F-4D97-AF65-F5344CB8AC3E}">
        <p14:creationId xmlns:p14="http://schemas.microsoft.com/office/powerpoint/2010/main" xmlns="" val="36545921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24DB307A-B791-4C0F-992D-CAB6A70EC286}" type="slidenum">
              <a:rPr kumimoji="1" lang="ja-JP" altLang="en-US" smtClean="0"/>
              <a:pPr/>
              <a:t>11</a:t>
            </a:fld>
            <a:endParaRPr kumimoji="1" lang="ja-JP" altLang="en-US"/>
          </a:p>
        </p:txBody>
      </p:sp>
    </p:spTree>
    <p:extLst>
      <p:ext uri="{BB962C8B-B14F-4D97-AF65-F5344CB8AC3E}">
        <p14:creationId xmlns:p14="http://schemas.microsoft.com/office/powerpoint/2010/main" xmlns="" val="11436291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24DB307A-B791-4C0F-992D-CAB6A70EC286}" type="slidenum">
              <a:rPr kumimoji="1" lang="ja-JP" altLang="en-US" smtClean="0"/>
              <a:pPr/>
              <a:t>12</a:t>
            </a:fld>
            <a:endParaRPr kumimoji="1" lang="ja-JP" altLang="en-US"/>
          </a:p>
        </p:txBody>
      </p:sp>
    </p:spTree>
    <p:extLst>
      <p:ext uri="{BB962C8B-B14F-4D97-AF65-F5344CB8AC3E}">
        <p14:creationId xmlns:p14="http://schemas.microsoft.com/office/powerpoint/2010/main" xmlns="" val="15972024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smtClean="0"/>
          </a:p>
          <a:p>
            <a:endParaRPr kumimoji="1" lang="en-US" altLang="ja-JP" smtClean="0"/>
          </a:p>
          <a:p>
            <a:endParaRPr kumimoji="1" lang="en-US" altLang="ja-JP" smtClean="0"/>
          </a:p>
          <a:p>
            <a:endParaRPr kumimoji="1" lang="ja-JP" altLang="en-US"/>
          </a:p>
        </p:txBody>
      </p:sp>
      <p:sp>
        <p:nvSpPr>
          <p:cNvPr id="4" name="スライド番号プレースホルダー 3"/>
          <p:cNvSpPr>
            <a:spLocks noGrp="1"/>
          </p:cNvSpPr>
          <p:nvPr>
            <p:ph type="sldNum" sz="quarter" idx="10"/>
          </p:nvPr>
        </p:nvSpPr>
        <p:spPr/>
        <p:txBody>
          <a:bodyPr/>
          <a:lstStyle/>
          <a:p>
            <a:fld id="{24DB307A-B791-4C0F-992D-CAB6A70EC286}" type="slidenum">
              <a:rPr kumimoji="1" lang="ja-JP" altLang="en-US" smtClean="0"/>
              <a:pPr/>
              <a:t>13</a:t>
            </a:fld>
            <a:endParaRPr kumimoji="1" lang="ja-JP" altLang="en-US"/>
          </a:p>
        </p:txBody>
      </p:sp>
    </p:spTree>
    <p:extLst>
      <p:ext uri="{BB962C8B-B14F-4D97-AF65-F5344CB8AC3E}">
        <p14:creationId xmlns:p14="http://schemas.microsoft.com/office/powerpoint/2010/main" xmlns="" val="28985877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ja-JP"/>
          </a:p>
        </p:txBody>
      </p:sp>
      <p:sp>
        <p:nvSpPr>
          <p:cNvPr id="4" name="灯片编号占位符 3"/>
          <p:cNvSpPr>
            <a:spLocks noGrp="1"/>
          </p:cNvSpPr>
          <p:nvPr>
            <p:ph type="sldNum" sz="quarter" idx="10"/>
          </p:nvPr>
        </p:nvSpPr>
        <p:spPr/>
        <p:txBody>
          <a:bodyPr/>
          <a:lstStyle/>
          <a:p>
            <a:fld id="{306B68B6-A268-4363-B1CC-FF88EAC5B8C8}" type="slidenum">
              <a:rPr kumimoji="1" lang="en-US" altLang="ja-JP"/>
              <a:pPr/>
              <a:t>14</a:t>
            </a:fld>
            <a:endParaRPr kumimoji="1" lang="ja-JP" altLang="en-US"/>
          </a:p>
        </p:txBody>
      </p:sp>
    </p:spTree>
    <p:extLst>
      <p:ext uri="{BB962C8B-B14F-4D97-AF65-F5344CB8AC3E}">
        <p14:creationId xmlns:p14="http://schemas.microsoft.com/office/powerpoint/2010/main" xmlns="" val="23039164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24DB307A-B791-4C0F-992D-CAB6A70EC286}" type="slidenum">
              <a:rPr kumimoji="1" lang="ja-JP" altLang="en-US" smtClean="0"/>
              <a:pPr/>
              <a:t>15</a:t>
            </a:fld>
            <a:endParaRPr kumimoji="1" lang="ja-JP" altLang="en-US"/>
          </a:p>
        </p:txBody>
      </p:sp>
    </p:spTree>
    <p:extLst>
      <p:ext uri="{BB962C8B-B14F-4D97-AF65-F5344CB8AC3E}">
        <p14:creationId xmlns:p14="http://schemas.microsoft.com/office/powerpoint/2010/main" xmlns="" val="10939634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a:p>
        </p:txBody>
      </p:sp>
      <p:sp>
        <p:nvSpPr>
          <p:cNvPr id="4" name="スライド番号プレースホルダー 3"/>
          <p:cNvSpPr>
            <a:spLocks noGrp="1"/>
          </p:cNvSpPr>
          <p:nvPr>
            <p:ph type="sldNum" sz="quarter" idx="10"/>
          </p:nvPr>
        </p:nvSpPr>
        <p:spPr/>
        <p:txBody>
          <a:bodyPr/>
          <a:lstStyle/>
          <a:p>
            <a:fld id="{24DB307A-B791-4C0F-992D-CAB6A70EC286}" type="slidenum">
              <a:rPr kumimoji="1" lang="ja-JP" altLang="en-US" smtClean="0"/>
              <a:pPr/>
              <a:t>16</a:t>
            </a:fld>
            <a:endParaRPr kumimoji="1" lang="ja-JP" altLang="en-US"/>
          </a:p>
        </p:txBody>
      </p:sp>
    </p:spTree>
    <p:extLst>
      <p:ext uri="{BB962C8B-B14F-4D97-AF65-F5344CB8AC3E}">
        <p14:creationId xmlns:p14="http://schemas.microsoft.com/office/powerpoint/2010/main" xmlns="" val="39926338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24DB307A-B791-4C0F-992D-CAB6A70EC286}" type="slidenum">
              <a:rPr kumimoji="1" lang="ja-JP" altLang="en-US" smtClean="0"/>
              <a:pPr/>
              <a:t>17</a:t>
            </a:fld>
            <a:endParaRPr kumimoji="1" lang="ja-JP" altLang="en-US"/>
          </a:p>
        </p:txBody>
      </p:sp>
    </p:spTree>
    <p:extLst>
      <p:ext uri="{BB962C8B-B14F-4D97-AF65-F5344CB8AC3E}">
        <p14:creationId xmlns:p14="http://schemas.microsoft.com/office/powerpoint/2010/main" xmlns="" val="21754871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24DB307A-B791-4C0F-992D-CAB6A70EC286}" type="slidenum">
              <a:rPr kumimoji="1" lang="ja-JP" altLang="en-US" smtClean="0"/>
              <a:pPr/>
              <a:t>18</a:t>
            </a:fld>
            <a:endParaRPr kumimoji="1" lang="ja-JP" altLang="en-US"/>
          </a:p>
        </p:txBody>
      </p:sp>
    </p:spTree>
    <p:extLst>
      <p:ext uri="{BB962C8B-B14F-4D97-AF65-F5344CB8AC3E}">
        <p14:creationId xmlns:p14="http://schemas.microsoft.com/office/powerpoint/2010/main" xmlns="" val="23861402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24DB307A-B791-4C0F-992D-CAB6A70EC286}" type="slidenum">
              <a:rPr kumimoji="1" lang="ja-JP" altLang="en-US" smtClean="0"/>
              <a:pPr/>
              <a:t>19</a:t>
            </a:fld>
            <a:endParaRPr kumimoji="1" lang="ja-JP" altLang="en-US"/>
          </a:p>
        </p:txBody>
      </p:sp>
    </p:spTree>
    <p:extLst>
      <p:ext uri="{BB962C8B-B14F-4D97-AF65-F5344CB8AC3E}">
        <p14:creationId xmlns:p14="http://schemas.microsoft.com/office/powerpoint/2010/main" xmlns="" val="29557426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24DB307A-B791-4C0F-992D-CAB6A70EC286}" type="slidenum">
              <a:rPr kumimoji="1" lang="ja-JP" altLang="en-US" smtClean="0"/>
              <a:pPr/>
              <a:t>20</a:t>
            </a:fld>
            <a:endParaRPr kumimoji="1" lang="ja-JP" altLang="en-US"/>
          </a:p>
        </p:txBody>
      </p:sp>
    </p:spTree>
    <p:extLst>
      <p:ext uri="{BB962C8B-B14F-4D97-AF65-F5344CB8AC3E}">
        <p14:creationId xmlns:p14="http://schemas.microsoft.com/office/powerpoint/2010/main" xmlns="" val="28112019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24DB307A-B791-4C0F-992D-CAB6A70EC286}" type="slidenum">
              <a:rPr kumimoji="1" lang="ja-JP" altLang="en-US" smtClean="0"/>
              <a:pPr/>
              <a:t>3</a:t>
            </a:fld>
            <a:endParaRPr kumimoji="1" lang="ja-JP" altLang="en-US"/>
          </a:p>
        </p:txBody>
      </p:sp>
    </p:spTree>
    <p:extLst>
      <p:ext uri="{BB962C8B-B14F-4D97-AF65-F5344CB8AC3E}">
        <p14:creationId xmlns:p14="http://schemas.microsoft.com/office/powerpoint/2010/main" xmlns="" val="295411652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24DB307A-B791-4C0F-992D-CAB6A70EC286}" type="slidenum">
              <a:rPr kumimoji="1" lang="ja-JP" altLang="en-US" smtClean="0"/>
              <a:pPr/>
              <a:t>21</a:t>
            </a:fld>
            <a:endParaRPr kumimoji="1" lang="ja-JP" altLang="en-US"/>
          </a:p>
        </p:txBody>
      </p:sp>
    </p:spTree>
    <p:extLst>
      <p:ext uri="{BB962C8B-B14F-4D97-AF65-F5344CB8AC3E}">
        <p14:creationId xmlns:p14="http://schemas.microsoft.com/office/powerpoint/2010/main" xmlns="" val="42266072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24DB307A-B791-4C0F-992D-CAB6A70EC286}" type="slidenum">
              <a:rPr kumimoji="1" lang="ja-JP" altLang="en-US" smtClean="0"/>
              <a:pPr/>
              <a:t>22</a:t>
            </a:fld>
            <a:endParaRPr kumimoji="1" lang="ja-JP" altLang="en-US"/>
          </a:p>
        </p:txBody>
      </p:sp>
    </p:spTree>
    <p:extLst>
      <p:ext uri="{BB962C8B-B14F-4D97-AF65-F5344CB8AC3E}">
        <p14:creationId xmlns:p14="http://schemas.microsoft.com/office/powerpoint/2010/main" xmlns="" val="19575969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24DB307A-B791-4C0F-992D-CAB6A70EC286}" type="slidenum">
              <a:rPr kumimoji="1" lang="ja-JP" altLang="en-US" smtClean="0"/>
              <a:pPr/>
              <a:t>31</a:t>
            </a:fld>
            <a:endParaRPr kumimoji="1" lang="ja-JP" altLang="en-US"/>
          </a:p>
        </p:txBody>
      </p:sp>
    </p:spTree>
    <p:extLst>
      <p:ext uri="{BB962C8B-B14F-4D97-AF65-F5344CB8AC3E}">
        <p14:creationId xmlns:p14="http://schemas.microsoft.com/office/powerpoint/2010/main" xmlns="" val="11413834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24DB307A-B791-4C0F-992D-CAB6A70EC286}" type="slidenum">
              <a:rPr kumimoji="1" lang="ja-JP" altLang="en-US" smtClean="0"/>
              <a:pPr/>
              <a:t>35</a:t>
            </a:fld>
            <a:endParaRPr kumimoji="1" lang="ja-JP" altLang="en-US"/>
          </a:p>
        </p:txBody>
      </p:sp>
    </p:spTree>
    <p:extLst>
      <p:ext uri="{BB962C8B-B14F-4D97-AF65-F5344CB8AC3E}">
        <p14:creationId xmlns:p14="http://schemas.microsoft.com/office/powerpoint/2010/main" xmlns="" val="23491813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24DB307A-B791-4C0F-992D-CAB6A70EC286}" type="slidenum">
              <a:rPr kumimoji="1" lang="ja-JP" altLang="en-US" smtClean="0"/>
              <a:pPr/>
              <a:t>36</a:t>
            </a:fld>
            <a:endParaRPr kumimoji="1" lang="ja-JP" altLang="en-US"/>
          </a:p>
        </p:txBody>
      </p:sp>
    </p:spTree>
    <p:extLst>
      <p:ext uri="{BB962C8B-B14F-4D97-AF65-F5344CB8AC3E}">
        <p14:creationId xmlns:p14="http://schemas.microsoft.com/office/powerpoint/2010/main" xmlns="" val="131123821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地</a:t>
            </a:r>
            <a:r>
              <a:rPr lang="ja-JP" altLang="en-US"/>
              <a:t>元愛は大事だよね！！！</a:t>
            </a:r>
            <a:endParaRPr kumimoji="1" lang="ja-JP" altLang="en-US"/>
          </a:p>
        </p:txBody>
      </p:sp>
      <p:sp>
        <p:nvSpPr>
          <p:cNvPr id="4" name="スライド番号プレースホルダー 3"/>
          <p:cNvSpPr>
            <a:spLocks noGrp="1"/>
          </p:cNvSpPr>
          <p:nvPr>
            <p:ph type="sldNum" sz="quarter" idx="10"/>
          </p:nvPr>
        </p:nvSpPr>
        <p:spPr/>
        <p:txBody>
          <a:bodyPr/>
          <a:lstStyle/>
          <a:p>
            <a:fld id="{24DB307A-B791-4C0F-992D-CAB6A70EC286}" type="slidenum">
              <a:rPr kumimoji="1" lang="ja-JP" altLang="en-US" smtClean="0"/>
              <a:pPr/>
              <a:t>37</a:t>
            </a:fld>
            <a:endParaRPr kumimoji="1" lang="ja-JP" altLang="en-US"/>
          </a:p>
        </p:txBody>
      </p:sp>
    </p:spTree>
    <p:extLst>
      <p:ext uri="{BB962C8B-B14F-4D97-AF65-F5344CB8AC3E}">
        <p14:creationId xmlns:p14="http://schemas.microsoft.com/office/powerpoint/2010/main" xmlns="" val="4575526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24DB307A-B791-4C0F-992D-CAB6A70EC286}" type="slidenum">
              <a:rPr kumimoji="1" lang="ja-JP" altLang="en-US" smtClean="0"/>
              <a:pPr/>
              <a:t>39</a:t>
            </a:fld>
            <a:endParaRPr kumimoji="1" lang="ja-JP" altLang="en-US"/>
          </a:p>
        </p:txBody>
      </p:sp>
    </p:spTree>
    <p:extLst>
      <p:ext uri="{BB962C8B-B14F-4D97-AF65-F5344CB8AC3E}">
        <p14:creationId xmlns:p14="http://schemas.microsoft.com/office/powerpoint/2010/main" xmlns="" val="8619006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24DB307A-B791-4C0F-992D-CAB6A70EC286}" type="slidenum">
              <a:rPr kumimoji="1" lang="ja-JP" altLang="en-US" smtClean="0"/>
              <a:pPr/>
              <a:t>43</a:t>
            </a:fld>
            <a:endParaRPr kumimoji="1" lang="ja-JP" altLang="en-US"/>
          </a:p>
        </p:txBody>
      </p:sp>
    </p:spTree>
    <p:extLst>
      <p:ext uri="{BB962C8B-B14F-4D97-AF65-F5344CB8AC3E}">
        <p14:creationId xmlns:p14="http://schemas.microsoft.com/office/powerpoint/2010/main" xmlns="" val="41561731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k</a:t>
            </a:r>
            <a:endParaRPr kumimoji="1" lang="ja-JP" altLang="en-US"/>
          </a:p>
        </p:txBody>
      </p:sp>
      <p:sp>
        <p:nvSpPr>
          <p:cNvPr id="4" name="スライド番号プレースホルダー 3"/>
          <p:cNvSpPr>
            <a:spLocks noGrp="1"/>
          </p:cNvSpPr>
          <p:nvPr>
            <p:ph type="sldNum" sz="quarter" idx="10"/>
          </p:nvPr>
        </p:nvSpPr>
        <p:spPr/>
        <p:txBody>
          <a:bodyPr/>
          <a:lstStyle/>
          <a:p>
            <a:fld id="{24DB307A-B791-4C0F-992D-CAB6A70EC286}" type="slidenum">
              <a:rPr kumimoji="1" lang="ja-JP" altLang="en-US" smtClean="0"/>
              <a:pPr/>
              <a:t>44</a:t>
            </a:fld>
            <a:endParaRPr kumimoji="1" lang="ja-JP" altLang="en-US"/>
          </a:p>
        </p:txBody>
      </p:sp>
    </p:spTree>
    <p:extLst>
      <p:ext uri="{BB962C8B-B14F-4D97-AF65-F5344CB8AC3E}">
        <p14:creationId xmlns:p14="http://schemas.microsoft.com/office/powerpoint/2010/main" xmlns="" val="111839056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24DB307A-B791-4C0F-992D-CAB6A70EC286}" type="slidenum">
              <a:rPr kumimoji="1" lang="ja-JP" altLang="en-US" smtClean="0"/>
              <a:pPr/>
              <a:t>45</a:t>
            </a:fld>
            <a:endParaRPr kumimoji="1" lang="ja-JP" altLang="en-US"/>
          </a:p>
        </p:txBody>
      </p:sp>
    </p:spTree>
    <p:extLst>
      <p:ext uri="{BB962C8B-B14F-4D97-AF65-F5344CB8AC3E}">
        <p14:creationId xmlns:p14="http://schemas.microsoft.com/office/powerpoint/2010/main" xmlns="" val="22644756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24DB307A-B791-4C0F-992D-CAB6A70EC286}" type="slidenum">
              <a:rPr kumimoji="1" lang="ja-JP" altLang="en-US" smtClean="0"/>
              <a:pPr/>
              <a:t>4</a:t>
            </a:fld>
            <a:endParaRPr kumimoji="1" lang="ja-JP" altLang="en-US"/>
          </a:p>
        </p:txBody>
      </p:sp>
    </p:spTree>
    <p:extLst>
      <p:ext uri="{BB962C8B-B14F-4D97-AF65-F5344CB8AC3E}">
        <p14:creationId xmlns:p14="http://schemas.microsoft.com/office/powerpoint/2010/main" xmlns="" val="98137595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defRPr/>
            </a:pPr>
            <a:r>
              <a:rPr lang="ja-JP" altLang="en-US">
                <a:latin typeface="メイリオ"/>
              </a:rPr>
              <a:t>例：駅伝選手が怪我やミスをした場合に応援や心配をする心理。</a:t>
            </a:r>
          </a:p>
          <a:p>
            <a:endParaRPr kumimoji="1" lang="ja-JP" altLang="en-US"/>
          </a:p>
        </p:txBody>
      </p:sp>
      <p:sp>
        <p:nvSpPr>
          <p:cNvPr id="4" name="スライド番号プレースホルダー 3"/>
          <p:cNvSpPr>
            <a:spLocks noGrp="1"/>
          </p:cNvSpPr>
          <p:nvPr>
            <p:ph type="sldNum" sz="quarter" idx="10"/>
          </p:nvPr>
        </p:nvSpPr>
        <p:spPr/>
        <p:txBody>
          <a:bodyPr/>
          <a:lstStyle/>
          <a:p>
            <a:fld id="{24DB307A-B791-4C0F-992D-CAB6A70EC286}" type="slidenum">
              <a:rPr kumimoji="1" lang="ja-JP" altLang="en-US" smtClean="0"/>
              <a:pPr/>
              <a:t>46</a:t>
            </a:fld>
            <a:endParaRPr kumimoji="1" lang="ja-JP" altLang="en-US"/>
          </a:p>
        </p:txBody>
      </p:sp>
    </p:spTree>
    <p:extLst>
      <p:ext uri="{BB962C8B-B14F-4D97-AF65-F5344CB8AC3E}">
        <p14:creationId xmlns:p14="http://schemas.microsoft.com/office/powerpoint/2010/main" xmlns="" val="254846430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smtClean="0"/>
          </a:p>
        </p:txBody>
      </p:sp>
      <p:sp>
        <p:nvSpPr>
          <p:cNvPr id="4" name="スライド番号プレースホルダー 3"/>
          <p:cNvSpPr>
            <a:spLocks noGrp="1"/>
          </p:cNvSpPr>
          <p:nvPr>
            <p:ph type="sldNum" sz="quarter" idx="10"/>
          </p:nvPr>
        </p:nvSpPr>
        <p:spPr/>
        <p:txBody>
          <a:bodyPr/>
          <a:lstStyle/>
          <a:p>
            <a:fld id="{24DB307A-B791-4C0F-992D-CAB6A70EC286}" type="slidenum">
              <a:rPr kumimoji="1" lang="ja-JP" altLang="en-US" smtClean="0"/>
              <a:pPr/>
              <a:t>48</a:t>
            </a:fld>
            <a:endParaRPr kumimoji="1" lang="ja-JP" altLang="en-US"/>
          </a:p>
        </p:txBody>
      </p:sp>
    </p:spTree>
    <p:extLst>
      <p:ext uri="{BB962C8B-B14F-4D97-AF65-F5344CB8AC3E}">
        <p14:creationId xmlns:p14="http://schemas.microsoft.com/office/powerpoint/2010/main" xmlns="" val="124912496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24DB307A-B791-4C0F-992D-CAB6A70EC286}" type="slidenum">
              <a:rPr kumimoji="1" lang="ja-JP" altLang="en-US" smtClean="0"/>
              <a:pPr/>
              <a:t>52</a:t>
            </a:fld>
            <a:endParaRPr kumimoji="1" lang="ja-JP" altLang="en-US"/>
          </a:p>
        </p:txBody>
      </p:sp>
    </p:spTree>
    <p:extLst>
      <p:ext uri="{BB962C8B-B14F-4D97-AF65-F5344CB8AC3E}">
        <p14:creationId xmlns:p14="http://schemas.microsoft.com/office/powerpoint/2010/main" xmlns="" val="234964793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24DB307A-B791-4C0F-992D-CAB6A70EC286}" type="slidenum">
              <a:rPr lang="ja-JP" altLang="en-US" smtClean="0">
                <a:solidFill>
                  <a:prstClr val="black"/>
                </a:solidFill>
              </a:rPr>
              <a:pPr/>
              <a:t>53</a:t>
            </a:fld>
            <a:endParaRPr lang="ja-JP" altLang="en-US">
              <a:solidFill>
                <a:prstClr val="black"/>
              </a:solidFill>
            </a:endParaRPr>
          </a:p>
        </p:txBody>
      </p:sp>
    </p:spTree>
    <p:extLst>
      <p:ext uri="{BB962C8B-B14F-4D97-AF65-F5344CB8AC3E}">
        <p14:creationId xmlns:p14="http://schemas.microsoft.com/office/powerpoint/2010/main" xmlns="" val="311417770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目次は以下の通りです。</a:t>
            </a:r>
            <a:endParaRPr kumimoji="1" lang="ja-JP" altLang="en-US"/>
          </a:p>
        </p:txBody>
      </p:sp>
      <p:sp>
        <p:nvSpPr>
          <p:cNvPr id="4" name="スライド番号プレースホルダー 3"/>
          <p:cNvSpPr>
            <a:spLocks noGrp="1"/>
          </p:cNvSpPr>
          <p:nvPr>
            <p:ph type="sldNum" sz="quarter" idx="10"/>
          </p:nvPr>
        </p:nvSpPr>
        <p:spPr/>
        <p:txBody>
          <a:bodyPr/>
          <a:lstStyle/>
          <a:p>
            <a:fld id="{24DB307A-B791-4C0F-992D-CAB6A70EC286}" type="slidenum">
              <a:rPr kumimoji="1" lang="ja-JP" altLang="en-US" smtClean="0"/>
              <a:pPr/>
              <a:t>77</a:t>
            </a:fld>
            <a:endParaRPr kumimoji="1" lang="ja-JP" altLang="en-US"/>
          </a:p>
        </p:txBody>
      </p:sp>
    </p:spTree>
    <p:extLst>
      <p:ext uri="{BB962C8B-B14F-4D97-AF65-F5344CB8AC3E}">
        <p14:creationId xmlns:p14="http://schemas.microsoft.com/office/powerpoint/2010/main" xmlns="" val="88643995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24DB307A-B791-4C0F-992D-CAB6A70EC286}" type="slidenum">
              <a:rPr kumimoji="1" lang="ja-JP" altLang="en-US" smtClean="0"/>
              <a:pPr/>
              <a:t>81</a:t>
            </a:fld>
            <a:endParaRPr kumimoji="1" lang="ja-JP" altLang="en-US"/>
          </a:p>
        </p:txBody>
      </p:sp>
    </p:spTree>
    <p:extLst>
      <p:ext uri="{BB962C8B-B14F-4D97-AF65-F5344CB8AC3E}">
        <p14:creationId xmlns:p14="http://schemas.microsoft.com/office/powerpoint/2010/main" xmlns="" val="314236986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24DB307A-B791-4C0F-992D-CAB6A70EC286}" type="slidenum">
              <a:rPr kumimoji="1" lang="ja-JP" altLang="en-US" smtClean="0"/>
              <a:pPr/>
              <a:t>82</a:t>
            </a:fld>
            <a:endParaRPr kumimoji="1" lang="ja-JP" altLang="en-US"/>
          </a:p>
        </p:txBody>
      </p:sp>
    </p:spTree>
    <p:extLst>
      <p:ext uri="{BB962C8B-B14F-4D97-AF65-F5344CB8AC3E}">
        <p14:creationId xmlns:p14="http://schemas.microsoft.com/office/powerpoint/2010/main" xmlns="" val="42254674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24DB307A-B791-4C0F-992D-CAB6A70EC286}" type="slidenum">
              <a:rPr kumimoji="1" lang="ja-JP" altLang="en-US" smtClean="0"/>
              <a:pPr/>
              <a:t>5</a:t>
            </a:fld>
            <a:endParaRPr kumimoji="1" lang="ja-JP" altLang="en-US"/>
          </a:p>
        </p:txBody>
      </p:sp>
    </p:spTree>
    <p:extLst>
      <p:ext uri="{BB962C8B-B14F-4D97-AF65-F5344CB8AC3E}">
        <p14:creationId xmlns:p14="http://schemas.microsoft.com/office/powerpoint/2010/main" xmlns="" val="24018536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24DB307A-B791-4C0F-992D-CAB6A70EC286}" type="slidenum">
              <a:rPr kumimoji="1" lang="ja-JP" altLang="en-US" smtClean="0"/>
              <a:pPr/>
              <a:t>6</a:t>
            </a:fld>
            <a:endParaRPr kumimoji="1" lang="ja-JP" altLang="en-US"/>
          </a:p>
        </p:txBody>
      </p:sp>
    </p:spTree>
    <p:extLst>
      <p:ext uri="{BB962C8B-B14F-4D97-AF65-F5344CB8AC3E}">
        <p14:creationId xmlns:p14="http://schemas.microsoft.com/office/powerpoint/2010/main" xmlns="" val="13538915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24DB307A-B791-4C0F-992D-CAB6A70EC286}" type="slidenum">
              <a:rPr kumimoji="1" lang="ja-JP" altLang="en-US" smtClean="0"/>
              <a:pPr/>
              <a:t>7</a:t>
            </a:fld>
            <a:endParaRPr kumimoji="1" lang="ja-JP" altLang="en-US"/>
          </a:p>
        </p:txBody>
      </p:sp>
    </p:spTree>
    <p:extLst>
      <p:ext uri="{BB962C8B-B14F-4D97-AF65-F5344CB8AC3E}">
        <p14:creationId xmlns:p14="http://schemas.microsoft.com/office/powerpoint/2010/main" xmlns="" val="26722630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24DB307A-B791-4C0F-992D-CAB6A70EC286}" type="slidenum">
              <a:rPr kumimoji="1" lang="ja-JP" altLang="en-US" smtClean="0"/>
              <a:pPr/>
              <a:t>8</a:t>
            </a:fld>
            <a:endParaRPr kumimoji="1" lang="ja-JP" altLang="en-US"/>
          </a:p>
        </p:txBody>
      </p:sp>
    </p:spTree>
    <p:extLst>
      <p:ext uri="{BB962C8B-B14F-4D97-AF65-F5344CB8AC3E}">
        <p14:creationId xmlns:p14="http://schemas.microsoft.com/office/powerpoint/2010/main" xmlns="" val="34933634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24DB307A-B791-4C0F-992D-CAB6A70EC286}" type="slidenum">
              <a:rPr kumimoji="1" lang="ja-JP" altLang="en-US" smtClean="0"/>
              <a:pPr/>
              <a:t>9</a:t>
            </a:fld>
            <a:endParaRPr kumimoji="1" lang="ja-JP" altLang="en-US"/>
          </a:p>
        </p:txBody>
      </p:sp>
    </p:spTree>
    <p:extLst>
      <p:ext uri="{BB962C8B-B14F-4D97-AF65-F5344CB8AC3E}">
        <p14:creationId xmlns:p14="http://schemas.microsoft.com/office/powerpoint/2010/main" xmlns="" val="39866797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24DB307A-B791-4C0F-992D-CAB6A70EC286}" type="slidenum">
              <a:rPr kumimoji="1" lang="ja-JP" altLang="en-US" smtClean="0"/>
              <a:pPr/>
              <a:t>10</a:t>
            </a:fld>
            <a:endParaRPr kumimoji="1" lang="ja-JP" altLang="en-US"/>
          </a:p>
        </p:txBody>
      </p:sp>
    </p:spTree>
    <p:extLst>
      <p:ext uri="{BB962C8B-B14F-4D97-AF65-F5344CB8AC3E}">
        <p14:creationId xmlns:p14="http://schemas.microsoft.com/office/powerpoint/2010/main" xmlns="" val="35964992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9A7B4C59-31A9-4980-B87B-EFA42610F6FF}" type="datetime1">
              <a:rPr kumimoji="1" lang="ja-JP" altLang="en-US" smtClean="0"/>
              <a:pPr/>
              <a:t>2015/12/20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F77E22E-D6F1-4B21-AE73-C7A4474996E0}" type="slidenum">
              <a:rPr kumimoji="1" lang="ja-JP" altLang="en-US" smtClean="0"/>
              <a:pPr/>
              <a:t>&lt;#&gt;</a:t>
            </a:fld>
            <a:endParaRPr kumimoji="1" lang="ja-JP" altLang="en-US"/>
          </a:p>
        </p:txBody>
      </p:sp>
    </p:spTree>
    <p:extLst>
      <p:ext uri="{BB962C8B-B14F-4D97-AF65-F5344CB8AC3E}">
        <p14:creationId xmlns:p14="http://schemas.microsoft.com/office/powerpoint/2010/main" xmlns="" val="13134423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C32E924-D229-4E48-9300-C14CE91D0CE6}" type="datetime1">
              <a:rPr kumimoji="1" lang="ja-JP" altLang="en-US" smtClean="0"/>
              <a:pPr/>
              <a:t>2015/12/20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F77E22E-D6F1-4B21-AE73-C7A4474996E0}" type="slidenum">
              <a:rPr kumimoji="1" lang="ja-JP" altLang="en-US" smtClean="0"/>
              <a:pPr/>
              <a:t>&lt;#&gt;</a:t>
            </a:fld>
            <a:endParaRPr kumimoji="1" lang="ja-JP" altLang="en-US"/>
          </a:p>
        </p:txBody>
      </p:sp>
    </p:spTree>
    <p:extLst>
      <p:ext uri="{BB962C8B-B14F-4D97-AF65-F5344CB8AC3E}">
        <p14:creationId xmlns:p14="http://schemas.microsoft.com/office/powerpoint/2010/main" xmlns="" val="26200254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7BD82691-BB53-4D9E-94FE-44B16D15E3F4}" type="datetime1">
              <a:rPr kumimoji="1" lang="ja-JP" altLang="en-US" smtClean="0"/>
              <a:pPr/>
              <a:t>2015/12/20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F77E22E-D6F1-4B21-AE73-C7A4474996E0}" type="slidenum">
              <a:rPr kumimoji="1" lang="ja-JP" altLang="en-US" smtClean="0"/>
              <a:pPr/>
              <a:t>&lt;#&gt;</a:t>
            </a:fld>
            <a:endParaRPr kumimoji="1" lang="ja-JP" altLang="en-US"/>
          </a:p>
        </p:txBody>
      </p:sp>
    </p:spTree>
    <p:extLst>
      <p:ext uri="{BB962C8B-B14F-4D97-AF65-F5344CB8AC3E}">
        <p14:creationId xmlns:p14="http://schemas.microsoft.com/office/powerpoint/2010/main" xmlns="" val="28780237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A9711A30-D549-49C3-95F8-E57653830472}" type="datetime1">
              <a:rPr kumimoji="1" lang="ja-JP" altLang="en-US" smtClean="0"/>
              <a:pPr/>
              <a:t>2015/12/20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F77E22E-D6F1-4B21-AE73-C7A4474996E0}" type="slidenum">
              <a:rPr kumimoji="1" lang="ja-JP" altLang="en-US" smtClean="0"/>
              <a:pPr/>
              <a:t>&lt;#&gt;</a:t>
            </a:fld>
            <a:endParaRPr kumimoji="1" lang="ja-JP" altLang="en-US"/>
          </a:p>
        </p:txBody>
      </p:sp>
    </p:spTree>
    <p:extLst>
      <p:ext uri="{BB962C8B-B14F-4D97-AF65-F5344CB8AC3E}">
        <p14:creationId xmlns:p14="http://schemas.microsoft.com/office/powerpoint/2010/main" xmlns="" val="27570800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FF06EBF4-41D8-4D1E-8F31-030D576C86E9}" type="datetime1">
              <a:rPr kumimoji="1" lang="ja-JP" altLang="en-US" smtClean="0"/>
              <a:pPr/>
              <a:t>2015/12/20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F77E22E-D6F1-4B21-AE73-C7A4474996E0}" type="slidenum">
              <a:rPr kumimoji="1" lang="ja-JP" altLang="en-US" smtClean="0"/>
              <a:pPr/>
              <a:t>&lt;#&gt;</a:t>
            </a:fld>
            <a:endParaRPr kumimoji="1" lang="ja-JP" altLang="en-US"/>
          </a:p>
        </p:txBody>
      </p:sp>
    </p:spTree>
    <p:extLst>
      <p:ext uri="{BB962C8B-B14F-4D97-AF65-F5344CB8AC3E}">
        <p14:creationId xmlns:p14="http://schemas.microsoft.com/office/powerpoint/2010/main" xmlns="" val="35896169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72BA3DA1-165C-4A07-B9F1-3A9EC651D19B}" type="datetime1">
              <a:rPr kumimoji="1" lang="ja-JP" altLang="en-US" smtClean="0"/>
              <a:pPr/>
              <a:t>2015/12/20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F77E22E-D6F1-4B21-AE73-C7A4474996E0}" type="slidenum">
              <a:rPr kumimoji="1" lang="ja-JP" altLang="en-US" smtClean="0"/>
              <a:pPr/>
              <a:t>&lt;#&gt;</a:t>
            </a:fld>
            <a:endParaRPr kumimoji="1" lang="ja-JP" altLang="en-US"/>
          </a:p>
        </p:txBody>
      </p:sp>
    </p:spTree>
    <p:extLst>
      <p:ext uri="{BB962C8B-B14F-4D97-AF65-F5344CB8AC3E}">
        <p14:creationId xmlns:p14="http://schemas.microsoft.com/office/powerpoint/2010/main" xmlns="" val="40302744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12A0BED6-EB8A-4ECD-8577-7260CE3830C1}" type="datetime1">
              <a:rPr kumimoji="1" lang="ja-JP" altLang="en-US" smtClean="0"/>
              <a:pPr/>
              <a:t>2015/12/20</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3F77E22E-D6F1-4B21-AE73-C7A4474996E0}" type="slidenum">
              <a:rPr kumimoji="1" lang="ja-JP" altLang="en-US" smtClean="0"/>
              <a:pPr/>
              <a:t>&lt;#&gt;</a:t>
            </a:fld>
            <a:endParaRPr kumimoji="1" lang="ja-JP" altLang="en-US"/>
          </a:p>
        </p:txBody>
      </p:sp>
    </p:spTree>
    <p:extLst>
      <p:ext uri="{BB962C8B-B14F-4D97-AF65-F5344CB8AC3E}">
        <p14:creationId xmlns:p14="http://schemas.microsoft.com/office/powerpoint/2010/main" xmlns="" val="40071874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6DF49FEA-69E7-40F9-9ECC-D323435334F8}" type="datetime1">
              <a:rPr kumimoji="1" lang="ja-JP" altLang="en-US" smtClean="0"/>
              <a:pPr/>
              <a:t>2015/12/20</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lvl1pPr>
              <a:defRPr sz="2000">
                <a:solidFill>
                  <a:schemeClr val="tx1"/>
                </a:solidFill>
              </a:defRPr>
            </a:lvl1pPr>
          </a:lstStyle>
          <a:p>
            <a:fld id="{3F77E22E-D6F1-4B21-AE73-C7A4474996E0}" type="slidenum">
              <a:rPr lang="ja-JP" altLang="en-US" smtClean="0"/>
              <a:pPr/>
              <a:t>&lt;#&gt;</a:t>
            </a:fld>
            <a:endParaRPr lang="ja-JP" altLang="en-US"/>
          </a:p>
        </p:txBody>
      </p:sp>
    </p:spTree>
    <p:extLst>
      <p:ext uri="{BB962C8B-B14F-4D97-AF65-F5344CB8AC3E}">
        <p14:creationId xmlns:p14="http://schemas.microsoft.com/office/powerpoint/2010/main" xmlns="" val="7845026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8E2FDCD9-7A05-437E-9FC9-89763DDA7AF5}" type="datetime1">
              <a:rPr kumimoji="1" lang="ja-JP" altLang="en-US" smtClean="0"/>
              <a:pPr/>
              <a:t>2015/12/20</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lvl1pPr>
              <a:defRPr sz="1800">
                <a:solidFill>
                  <a:schemeClr val="tx1"/>
                </a:solidFill>
              </a:defRPr>
            </a:lvl1pPr>
          </a:lstStyle>
          <a:p>
            <a:fld id="{3F77E22E-D6F1-4B21-AE73-C7A4474996E0}" type="slidenum">
              <a:rPr lang="ja-JP" altLang="en-US" smtClean="0"/>
              <a:pPr/>
              <a:t>&lt;#&gt;</a:t>
            </a:fld>
            <a:endParaRPr lang="ja-JP" altLang="en-US"/>
          </a:p>
        </p:txBody>
      </p:sp>
      <p:cxnSp>
        <p:nvCxnSpPr>
          <p:cNvPr id="5" name="直線コネクタ 4"/>
          <p:cNvCxnSpPr/>
          <p:nvPr userDrawn="1"/>
        </p:nvCxnSpPr>
        <p:spPr>
          <a:xfrm>
            <a:off x="0" y="1194816"/>
            <a:ext cx="12192000" cy="0"/>
          </a:xfrm>
          <a:prstGeom prst="line">
            <a:avLst/>
          </a:prstGeom>
          <a:ln w="38100">
            <a:solidFill>
              <a:srgbClr val="0070C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47921309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00993F3C-9185-4198-AB7F-C55A01D94A67}" type="datetime1">
              <a:rPr kumimoji="1" lang="ja-JP" altLang="en-US" smtClean="0"/>
              <a:pPr/>
              <a:t>2015/12/20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F77E22E-D6F1-4B21-AE73-C7A4474996E0}" type="slidenum">
              <a:rPr kumimoji="1" lang="ja-JP" altLang="en-US" smtClean="0"/>
              <a:pPr/>
              <a:t>&lt;#&gt;</a:t>
            </a:fld>
            <a:endParaRPr kumimoji="1" lang="ja-JP" altLang="en-US"/>
          </a:p>
        </p:txBody>
      </p:sp>
    </p:spTree>
    <p:extLst>
      <p:ext uri="{BB962C8B-B14F-4D97-AF65-F5344CB8AC3E}">
        <p14:creationId xmlns:p14="http://schemas.microsoft.com/office/powerpoint/2010/main" xmlns="" val="4515492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7B2C1685-4B69-4B2A-AE6B-A90BE52327FE}" type="datetime1">
              <a:rPr kumimoji="1" lang="ja-JP" altLang="en-US" smtClean="0"/>
              <a:pPr/>
              <a:t>2015/12/20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F77E22E-D6F1-4B21-AE73-C7A4474996E0}" type="slidenum">
              <a:rPr kumimoji="1" lang="ja-JP" altLang="en-US" smtClean="0"/>
              <a:pPr/>
              <a:t>&lt;#&gt;</a:t>
            </a:fld>
            <a:endParaRPr kumimoji="1" lang="ja-JP" altLang="en-US"/>
          </a:p>
        </p:txBody>
      </p:sp>
    </p:spTree>
    <p:extLst>
      <p:ext uri="{BB962C8B-B14F-4D97-AF65-F5344CB8AC3E}">
        <p14:creationId xmlns:p14="http://schemas.microsoft.com/office/powerpoint/2010/main" xmlns="" val="7748487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707AA0-171C-492C-B843-71B173C6E859}" type="datetime1">
              <a:rPr kumimoji="1" lang="ja-JP" altLang="en-US" smtClean="0"/>
              <a:pPr/>
              <a:t>2015/12/20</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77E22E-D6F1-4B21-AE73-C7A4474996E0}" type="slidenum">
              <a:rPr kumimoji="1" lang="ja-JP" altLang="en-US" smtClean="0"/>
              <a:pPr/>
              <a:t>&lt;#&gt;</a:t>
            </a:fld>
            <a:endParaRPr kumimoji="1" lang="ja-JP" altLang="en-US"/>
          </a:p>
        </p:txBody>
      </p:sp>
    </p:spTree>
    <p:extLst>
      <p:ext uri="{BB962C8B-B14F-4D97-AF65-F5344CB8AC3E}">
        <p14:creationId xmlns:p14="http://schemas.microsoft.com/office/powerpoint/2010/main" xmlns="" val="22649591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6.xml"/><Relationship Id="rId5" Type="http://schemas.openxmlformats.org/officeDocument/2006/relationships/image" Target="../media/image9.jpeg"/><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5.gif"/></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27.gif"/><Relationship Id="rId5" Type="http://schemas.openxmlformats.org/officeDocument/2006/relationships/image" Target="../media/image26.jpeg"/><Relationship Id="rId4" Type="http://schemas.openxmlformats.org/officeDocument/2006/relationships/image" Target="../media/image25.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29.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3.gif"/><Relationship Id="rId2" Type="http://schemas.openxmlformats.org/officeDocument/2006/relationships/image" Target="../media/image32.gif"/><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35.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4.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36.gif"/><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38.jpe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42.gif"/><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43.gif"/><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45.gif"/><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7.xml"/><Relationship Id="rId4" Type="http://schemas.openxmlformats.org/officeDocument/2006/relationships/image" Target="../media/image48.gif"/></Relationships>
</file>

<file path=ppt/slides/_rels/slide56.xml.rels><?xml version="1.0" encoding="UTF-8" standalone="yes"?>
<Relationships xmlns="http://schemas.openxmlformats.org/package/2006/relationships"><Relationship Id="rId3" Type="http://schemas.openxmlformats.org/officeDocument/2006/relationships/image" Target="../media/image50.gif"/><Relationship Id="rId2" Type="http://schemas.openxmlformats.org/officeDocument/2006/relationships/image" Target="../media/image49.jpe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51.gif"/><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53.gif"/><Relationship Id="rId2" Type="http://schemas.openxmlformats.org/officeDocument/2006/relationships/image" Target="../media/image52.gif"/><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slideLayout" Target="../slideLayouts/slideLayout7.xml"/><Relationship Id="rId4" Type="http://schemas.openxmlformats.org/officeDocument/2006/relationships/image" Target="../media/image57.gif"/></Relationships>
</file>

<file path=ppt/slides/_rels/slide64.xml.rels><?xml version="1.0" encoding="UTF-8" standalone="yes"?>
<Relationships xmlns="http://schemas.openxmlformats.org/package/2006/relationships"><Relationship Id="rId2" Type="http://schemas.openxmlformats.org/officeDocument/2006/relationships/image" Target="../media/image58.gif"/><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image" Target="../media/image60.gif"/><Relationship Id="rId2" Type="http://schemas.openxmlformats.org/officeDocument/2006/relationships/image" Target="../media/image59.gif"/><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image" Target="../media/image62.gif"/><Relationship Id="rId2" Type="http://schemas.openxmlformats.org/officeDocument/2006/relationships/image" Target="../media/image61.gif"/><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3.jpe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ctrTitle"/>
          </p:nvPr>
        </p:nvSpPr>
        <p:spPr>
          <a:xfrm>
            <a:off x="321545" y="2268988"/>
            <a:ext cx="11545824" cy="1278827"/>
          </a:xfrm>
        </p:spPr>
        <p:txBody>
          <a:bodyPr>
            <a:noAutofit/>
          </a:bodyPr>
          <a:lstStyle/>
          <a:p>
            <a:r>
              <a:rPr lang="ja-JP" altLang="en-US" sz="3600">
                <a:latin typeface="メイリオ"/>
              </a:rPr>
              <a:t>地域活性化においてご当地アイドルを活用したときに</a:t>
            </a:r>
            <a:br>
              <a:rPr lang="ja-JP" altLang="en-US" sz="3600">
                <a:latin typeface="メイリオ"/>
              </a:rPr>
            </a:br>
            <a:r>
              <a:rPr lang="ja-JP" altLang="en-US" sz="3600">
                <a:latin typeface="メイリオ"/>
              </a:rPr>
              <a:t>地元の人へ与える</a:t>
            </a:r>
            <a:r>
              <a:rPr lang="ja-JP" altLang="en-US" sz="3600" smtClean="0">
                <a:latin typeface="メイリオ"/>
              </a:rPr>
              <a:t>影響</a:t>
            </a:r>
            <a:endParaRPr kumimoji="1" lang="ja-JP" altLang="en-US" sz="3600"/>
          </a:p>
        </p:txBody>
      </p:sp>
      <p:sp>
        <p:nvSpPr>
          <p:cNvPr id="2" name="スライド番号プレースホルダー 1"/>
          <p:cNvSpPr>
            <a:spLocks noGrp="1"/>
          </p:cNvSpPr>
          <p:nvPr>
            <p:ph type="sldNum" sz="quarter" idx="12"/>
          </p:nvPr>
        </p:nvSpPr>
        <p:spPr/>
        <p:txBody>
          <a:bodyPr/>
          <a:lstStyle/>
          <a:p>
            <a:fld id="{3F77E22E-D6F1-4B21-AE73-C7A4474996E0}" type="slidenum">
              <a:rPr lang="ja-JP" altLang="en-US" sz="1800" smtClean="0">
                <a:solidFill>
                  <a:schemeClr val="tx1"/>
                </a:solidFill>
              </a:rPr>
              <a:pPr/>
              <a:t>1</a:t>
            </a:fld>
            <a:endParaRPr lang="ja-JP" altLang="en-US" sz="1800">
              <a:solidFill>
                <a:schemeClr val="tx1"/>
              </a:solidFill>
            </a:endParaRPr>
          </a:p>
        </p:txBody>
      </p:sp>
      <p:sp>
        <p:nvSpPr>
          <p:cNvPr id="3" name="テキスト ボックス 2"/>
          <p:cNvSpPr txBox="1"/>
          <p:nvPr/>
        </p:nvSpPr>
        <p:spPr>
          <a:xfrm>
            <a:off x="4056684" y="5110370"/>
            <a:ext cx="9178857" cy="830997"/>
          </a:xfrm>
          <a:prstGeom prst="rect">
            <a:avLst/>
          </a:prstGeom>
          <a:noFill/>
        </p:spPr>
        <p:txBody>
          <a:bodyPr wrap="square" rtlCol="0" anchor="t">
            <a:spAutoFit/>
          </a:bodyPr>
          <a:lstStyle/>
          <a:p>
            <a:r>
              <a:rPr lang="ja-JP" altLang="en-US" sz="2400"/>
              <a:t>拓殖大学　</a:t>
            </a:r>
            <a:r>
              <a:rPr lang="en-US" altLang="ja-JP" sz="2400"/>
              <a:t>A</a:t>
            </a:r>
            <a:r>
              <a:rPr lang="ja-JP" altLang="en-US" sz="2400"/>
              <a:t>班</a:t>
            </a:r>
            <a:endParaRPr kumimoji="1" lang="en-US" altLang="ja-JP" smtClean="0"/>
          </a:p>
          <a:p>
            <a:r>
              <a:rPr lang="ja-JP" altLang="en-US" sz="2400"/>
              <a:t>会田 祥菜　内田 雅之　大野 裕輝　佐藤 将也　羅 </a:t>
            </a:r>
            <a:r>
              <a:rPr lang="ja-JP" altLang="en-US" sz="2400" err="1"/>
              <a:t>晶晶</a:t>
            </a:r>
            <a:endParaRPr kumimoji="1" lang="ja-JP" altLang="en-US"/>
          </a:p>
        </p:txBody>
      </p:sp>
      <p:sp>
        <p:nvSpPr>
          <p:cNvPr id="4" name="テキスト ボックス 4"/>
          <p:cNvSpPr txBox="1"/>
          <p:nvPr/>
        </p:nvSpPr>
        <p:spPr>
          <a:xfrm>
            <a:off x="4722857" y="2908402"/>
            <a:ext cx="2743200" cy="369332"/>
          </a:xfrm>
          <a:prstGeom prst="rect">
            <a:avLst/>
          </a:prstGeom>
        </p:spPr>
        <p:txBody>
          <a:bodyPr rtlCol="0">
            <a:spAutoFit/>
          </a:bodyPr>
          <a:lstStyle/>
          <a:p>
            <a:pPr algn="ctr"/>
            <a:endParaRPr lang="ja-JP" altLang="en-US"/>
          </a:p>
        </p:txBody>
      </p:sp>
      <p:sp>
        <p:nvSpPr>
          <p:cNvPr id="5" name="テキスト ボックス 5"/>
          <p:cNvSpPr txBox="1"/>
          <p:nvPr/>
        </p:nvSpPr>
        <p:spPr>
          <a:xfrm>
            <a:off x="4722857" y="2908402"/>
            <a:ext cx="2743200" cy="369332"/>
          </a:xfrm>
          <a:prstGeom prst="rect">
            <a:avLst/>
          </a:prstGeom>
        </p:spPr>
        <p:txBody>
          <a:bodyPr rtlCol="0">
            <a:spAutoFit/>
          </a:bodyPr>
          <a:lstStyle/>
          <a:p>
            <a:pPr algn="ctr"/>
            <a:endParaRPr lang="ja-JP" altLang="en-US"/>
          </a:p>
        </p:txBody>
      </p:sp>
      <p:cxnSp>
        <p:nvCxnSpPr>
          <p:cNvPr id="10" name="直線コネクタ 9"/>
          <p:cNvCxnSpPr/>
          <p:nvPr/>
        </p:nvCxnSpPr>
        <p:spPr>
          <a:xfrm flipV="1">
            <a:off x="321545" y="3560007"/>
            <a:ext cx="11260855" cy="0"/>
          </a:xfrm>
          <a:prstGeom prst="line">
            <a:avLst/>
          </a:prstGeom>
          <a:ln w="38100">
            <a:solidFill>
              <a:srgbClr val="0070C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7351776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fld id="{3F77E22E-D6F1-4B21-AE73-C7A4474996E0}" type="slidenum">
              <a:rPr lang="ja-JP" altLang="en-US" smtClean="0"/>
              <a:pPr/>
              <a:t>10</a:t>
            </a:fld>
            <a:endParaRPr lang="ja-JP" altLang="en-US"/>
          </a:p>
        </p:txBody>
      </p:sp>
      <p:sp>
        <p:nvSpPr>
          <p:cNvPr id="12" name="テキスト ボックス 9"/>
          <p:cNvSpPr txBox="1"/>
          <p:nvPr/>
        </p:nvSpPr>
        <p:spPr>
          <a:xfrm>
            <a:off x="10749002" y="202347"/>
            <a:ext cx="1107996" cy="369332"/>
          </a:xfrm>
          <a:prstGeom prst="rect">
            <a:avLst/>
          </a:prstGeom>
          <a:noFill/>
        </p:spPr>
        <p:txBody>
          <a:bodyPr wrap="none" rtlCol="0">
            <a:spAutoFit/>
          </a:bodyPr>
          <a:lstStyle/>
          <a:p>
            <a:r>
              <a:rPr kumimoji="1" lang="ja-JP" altLang="en-US" b="1" smtClean="0">
                <a:latin typeface="ＭＳ Ｐゴシック" panose="020B0600070205080204" pitchFamily="50" charset="-128"/>
                <a:ea typeface="ＭＳ Ｐゴシック" panose="020B0600070205080204" pitchFamily="50" charset="-128"/>
              </a:rPr>
              <a:t>現状分析</a:t>
            </a:r>
            <a:endParaRPr kumimoji="1" lang="ja-JP" altLang="en-US" b="1">
              <a:latin typeface="ＭＳ Ｐゴシック" panose="020B0600070205080204" pitchFamily="50" charset="-128"/>
              <a:ea typeface="ＭＳ Ｐゴシック" panose="020B0600070205080204" pitchFamily="50" charset="-128"/>
            </a:endParaRPr>
          </a:p>
        </p:txBody>
      </p:sp>
      <p:pic>
        <p:nvPicPr>
          <p:cNvPr id="21" name="図 20"/>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339467" y="730655"/>
            <a:ext cx="4431792" cy="2182368"/>
          </a:xfrm>
          <a:prstGeom prst="rect">
            <a:avLst/>
          </a:prstGeom>
        </p:spPr>
      </p:pic>
      <p:pic>
        <p:nvPicPr>
          <p:cNvPr id="19" name="図 18"/>
          <p:cNvPicPr>
            <a:picLocks noChangeAspect="1"/>
          </p:cNvPicPr>
          <p:nvPr/>
        </p:nvPicPr>
        <p:blipFill>
          <a:blip r:embed="rId4" cstate="email">
            <a:extLst>
              <a:ext uri="{28A0092B-C50C-407E-A947-70E740481C1C}">
                <a14:useLocalDpi xmlns:a14="http://schemas.microsoft.com/office/drawing/2010/main" xmlns=""/>
              </a:ext>
            </a:extLst>
          </a:blip>
          <a:stretch>
            <a:fillRect/>
          </a:stretch>
        </p:blipFill>
        <p:spPr>
          <a:xfrm>
            <a:off x="3063389" y="2133789"/>
            <a:ext cx="5315712" cy="2688336"/>
          </a:xfrm>
          <a:prstGeom prst="rect">
            <a:avLst/>
          </a:prstGeom>
        </p:spPr>
      </p:pic>
      <p:pic>
        <p:nvPicPr>
          <p:cNvPr id="20" name="図 19"/>
          <p:cNvPicPr>
            <a:picLocks noChangeAspect="1"/>
          </p:cNvPicPr>
          <p:nvPr/>
        </p:nvPicPr>
        <p:blipFill>
          <a:blip r:embed="rId5" cstate="email">
            <a:extLst>
              <a:ext uri="{28A0092B-C50C-407E-A947-70E740481C1C}">
                <a14:useLocalDpi xmlns:a14="http://schemas.microsoft.com/office/drawing/2010/main" xmlns=""/>
              </a:ext>
            </a:extLst>
          </a:blip>
          <a:stretch>
            <a:fillRect/>
          </a:stretch>
        </p:blipFill>
        <p:spPr>
          <a:xfrm>
            <a:off x="7080432" y="3793867"/>
            <a:ext cx="4431792" cy="2182368"/>
          </a:xfrm>
          <a:prstGeom prst="rect">
            <a:avLst/>
          </a:prstGeom>
        </p:spPr>
      </p:pic>
    </p:spTree>
    <p:extLst>
      <p:ext uri="{BB962C8B-B14F-4D97-AF65-F5344CB8AC3E}">
        <p14:creationId xmlns:p14="http://schemas.microsoft.com/office/powerpoint/2010/main" xmlns="" val="36037691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11</a:t>
            </a:fld>
            <a:endParaRPr lang="ja-JP" altLang="en-US"/>
          </a:p>
        </p:txBody>
      </p:sp>
      <p:sp>
        <p:nvSpPr>
          <p:cNvPr id="9" name="テキスト ボックス 8"/>
          <p:cNvSpPr txBox="1"/>
          <p:nvPr/>
        </p:nvSpPr>
        <p:spPr>
          <a:xfrm>
            <a:off x="10749002" y="202347"/>
            <a:ext cx="1107996" cy="369332"/>
          </a:xfrm>
          <a:prstGeom prst="rect">
            <a:avLst/>
          </a:prstGeom>
          <a:noFill/>
        </p:spPr>
        <p:txBody>
          <a:bodyPr wrap="none" rtlCol="0">
            <a:spAutoFit/>
          </a:bodyPr>
          <a:lstStyle/>
          <a:p>
            <a:r>
              <a:rPr kumimoji="1" lang="ja-JP" altLang="en-US" b="1" smtClean="0">
                <a:latin typeface="ＭＳ Ｐゴシック" panose="020B0600070205080204" pitchFamily="50" charset="-128"/>
                <a:ea typeface="ＭＳ Ｐゴシック" panose="020B0600070205080204" pitchFamily="50" charset="-128"/>
              </a:rPr>
              <a:t>現状分析</a:t>
            </a:r>
            <a:endParaRPr kumimoji="1" lang="ja-JP" altLang="en-US" b="1">
              <a:latin typeface="ＭＳ Ｐゴシック" panose="020B0600070205080204" pitchFamily="50" charset="-128"/>
              <a:ea typeface="ＭＳ Ｐゴシック" panose="020B0600070205080204" pitchFamily="50" charset="-128"/>
            </a:endParaRPr>
          </a:p>
        </p:txBody>
      </p:sp>
      <p:sp>
        <p:nvSpPr>
          <p:cNvPr id="6" name="テキスト ボックス 5"/>
          <p:cNvSpPr txBox="1"/>
          <p:nvPr/>
        </p:nvSpPr>
        <p:spPr>
          <a:xfrm>
            <a:off x="4591475" y="6308079"/>
            <a:ext cx="3221453" cy="461665"/>
          </a:xfrm>
          <a:prstGeom prst="rect">
            <a:avLst/>
          </a:prstGeom>
          <a:noFill/>
        </p:spPr>
        <p:txBody>
          <a:bodyPr wrap="square" rtlCol="0">
            <a:spAutoFit/>
          </a:bodyPr>
          <a:lstStyle/>
          <a:p>
            <a:r>
              <a:rPr lang="ja-JP" altLang="en-US" sz="1200" dirty="0"/>
              <a:t>引用　中央：東洋経済オンライン</a:t>
            </a:r>
            <a:endParaRPr lang="en-US" altLang="ja-JP" sz="1100" smtClean="0"/>
          </a:p>
          <a:p>
            <a:r>
              <a:rPr lang="en-US" altLang="ja-JP" sz="1200" dirty="0"/>
              <a:t>http://toyokeizai.net/articles/-/59367?page=2</a:t>
            </a:r>
            <a:endParaRPr kumimoji="1" lang="ja-JP" altLang="en-US" sz="1100"/>
          </a:p>
        </p:txBody>
      </p:sp>
      <p:sp>
        <p:nvSpPr>
          <p:cNvPr id="11" name="テキスト ボックス 23"/>
          <p:cNvSpPr txBox="1"/>
          <p:nvPr/>
        </p:nvSpPr>
        <p:spPr>
          <a:xfrm>
            <a:off x="508000" y="558800"/>
            <a:ext cx="5262979" cy="646331"/>
          </a:xfrm>
          <a:prstGeom prst="rect">
            <a:avLst/>
          </a:prstGeom>
          <a:noFill/>
        </p:spPr>
        <p:txBody>
          <a:bodyPr wrap="none" rtlCol="0">
            <a:spAutoFit/>
          </a:bodyPr>
          <a:lstStyle/>
          <a:p>
            <a:r>
              <a:rPr kumimoji="1" lang="ja-JP" altLang="en-US" sz="3600" dirty="0" smtClean="0"/>
              <a:t>ご当地</a:t>
            </a:r>
            <a:r>
              <a:rPr lang="ja-JP" altLang="en-US" sz="3600" dirty="0" smtClean="0"/>
              <a:t>アイドルへの注目</a:t>
            </a:r>
            <a:endParaRPr kumimoji="1" lang="ja-JP" altLang="en-US" sz="3600" dirty="0"/>
          </a:p>
        </p:txBody>
      </p:sp>
      <p:pic>
        <p:nvPicPr>
          <p:cNvPr id="5" name="図 4"/>
          <p:cNvPicPr>
            <a:picLocks noChangeAspect="1"/>
          </p:cNvPicPr>
          <p:nvPr/>
        </p:nvPicPr>
        <p:blipFill>
          <a:blip r:embed="rId3" cstate="print">
            <a:extLst>
              <a:ext uri="{28A0092B-C50C-407E-A947-70E740481C1C}">
                <a14:useLocalDpi xmlns:a14="http://schemas.microsoft.com/office/drawing/2010/main" xmlns=""/>
              </a:ext>
            </a:extLst>
          </a:blip>
          <a:stretch>
            <a:fillRect/>
          </a:stretch>
        </p:blipFill>
        <p:spPr>
          <a:xfrm>
            <a:off x="100693" y="2816693"/>
            <a:ext cx="3650503" cy="3275291"/>
          </a:xfrm>
          <a:prstGeom prst="rect">
            <a:avLst/>
          </a:prstGeom>
        </p:spPr>
      </p:pic>
      <p:pic>
        <p:nvPicPr>
          <p:cNvPr id="10" name="図 9"/>
          <p:cNvPicPr>
            <a:picLocks noChangeAspect="1"/>
          </p:cNvPicPr>
          <p:nvPr/>
        </p:nvPicPr>
        <p:blipFill>
          <a:blip r:embed="rId4" cstate="print">
            <a:extLst>
              <a:ext uri="{28A0092B-C50C-407E-A947-70E740481C1C}">
                <a14:useLocalDpi xmlns:a14="http://schemas.microsoft.com/office/drawing/2010/main" xmlns=""/>
              </a:ext>
            </a:extLst>
          </a:blip>
          <a:stretch>
            <a:fillRect/>
          </a:stretch>
        </p:blipFill>
        <p:spPr>
          <a:xfrm>
            <a:off x="3751196" y="1423983"/>
            <a:ext cx="4381500" cy="4800600"/>
          </a:xfrm>
          <a:prstGeom prst="rect">
            <a:avLst/>
          </a:prstGeom>
        </p:spPr>
      </p:pic>
      <p:pic>
        <p:nvPicPr>
          <p:cNvPr id="14" name="図 13"/>
          <p:cNvPicPr>
            <a:picLocks noChangeAspect="1"/>
          </p:cNvPicPr>
          <p:nvPr/>
        </p:nvPicPr>
        <p:blipFill>
          <a:blip r:embed="rId5" cstate="email">
            <a:extLst>
              <a:ext uri="{28A0092B-C50C-407E-A947-70E740481C1C}">
                <a14:useLocalDpi xmlns:a14="http://schemas.microsoft.com/office/drawing/2010/main" xmlns=""/>
              </a:ext>
            </a:extLst>
          </a:blip>
          <a:stretch>
            <a:fillRect/>
          </a:stretch>
        </p:blipFill>
        <p:spPr>
          <a:xfrm>
            <a:off x="7812928" y="1797159"/>
            <a:ext cx="4767943" cy="3447143"/>
          </a:xfrm>
          <a:prstGeom prst="rect">
            <a:avLst/>
          </a:prstGeom>
        </p:spPr>
      </p:pic>
      <p:sp>
        <p:nvSpPr>
          <p:cNvPr id="3" name="テキスト ボックス 4"/>
          <p:cNvSpPr txBox="1"/>
          <p:nvPr/>
        </p:nvSpPr>
        <p:spPr>
          <a:xfrm>
            <a:off x="8132696" y="5269453"/>
            <a:ext cx="3862530" cy="1200329"/>
          </a:xfrm>
          <a:prstGeom prst="rect">
            <a:avLst/>
          </a:prstGeom>
        </p:spPr>
        <p:txBody>
          <a:bodyPr wrap="square" rtlCol="0" anchor="t">
            <a:spAutoFit/>
          </a:bodyPr>
          <a:lstStyle/>
          <a:p>
            <a:pPr algn="ctr"/>
            <a:r>
              <a:rPr lang="en-US" altLang="ja-JP" sz="1200" dirty="0" err="1">
                <a:latin typeface="メイリオ" charset="0"/>
              </a:rPr>
              <a:t>引用</a:t>
            </a:r>
            <a:r>
              <a:rPr lang="en-US" altLang="ja-JP" sz="1200" dirty="0">
                <a:latin typeface="メイリオ" charset="0"/>
              </a:rPr>
              <a:t>　</a:t>
            </a:r>
            <a:r>
              <a:rPr lang="ja-JP" altLang="en-US" sz="1200" dirty="0">
                <a:latin typeface="メイリオ" charset="0"/>
              </a:rPr>
              <a:t>左</a:t>
            </a:r>
            <a:r>
              <a:rPr lang="en-US" altLang="ja-JP" sz="1200" dirty="0">
                <a:latin typeface="メイリオ" charset="0"/>
              </a:rPr>
              <a:t>：</a:t>
            </a:r>
            <a:r>
              <a:rPr lang="en-US" altLang="ja-JP" sz="1200" dirty="0" err="1">
                <a:latin typeface="メイリオ" charset="0"/>
              </a:rPr>
              <a:t>日経新聞オンライン</a:t>
            </a:r>
            <a:endParaRPr lang="ja-JP" altLang="en-US" sz="1200">
              <a:latin typeface="メイリオ" charset="0"/>
            </a:endParaRPr>
          </a:p>
          <a:p>
            <a:pPr algn="ctr"/>
            <a:r>
              <a:rPr lang="en-US" altLang="ja-JP" sz="1200" dirty="0">
                <a:latin typeface="メイリオ" charset="0"/>
              </a:rPr>
              <a:t>http://www.nikkei.com/article/DGXNASDJ24026_V00C14A3000000/</a:t>
            </a:r>
            <a:endParaRPr lang="en-US" altLang="ja-JP" sz="1200">
              <a:latin typeface="メイリオ" charset="0"/>
            </a:endParaRPr>
          </a:p>
          <a:p>
            <a:pPr algn="ctr"/>
            <a:endParaRPr lang="en-US" altLang="ja-JP" sz="1200">
              <a:latin typeface="メイリオ" charset="0"/>
            </a:endParaRPr>
          </a:p>
          <a:p>
            <a:pPr algn="ctr"/>
            <a:r>
              <a:rPr lang="en-US" altLang="ja-JP" sz="1200" dirty="0" err="1">
                <a:latin typeface="メイリオ" charset="0"/>
              </a:rPr>
              <a:t>引用</a:t>
            </a:r>
            <a:r>
              <a:rPr lang="en-US" altLang="ja-JP" sz="1200" dirty="0">
                <a:latin typeface="メイリオ" charset="0"/>
              </a:rPr>
              <a:t>　</a:t>
            </a:r>
            <a:r>
              <a:rPr lang="ja-JP" altLang="en-US" sz="1200" dirty="0">
                <a:latin typeface="メイリオ" charset="0"/>
              </a:rPr>
              <a:t>右</a:t>
            </a:r>
            <a:r>
              <a:rPr lang="en-US" altLang="ja-JP" sz="1200" dirty="0">
                <a:latin typeface="メイリオ" charset="0"/>
              </a:rPr>
              <a:t>：ORICON STYLE</a:t>
            </a:r>
            <a:endParaRPr lang="en-US" altLang="ja-JP" sz="1200">
              <a:latin typeface="メイリオ" charset="0"/>
            </a:endParaRPr>
          </a:p>
          <a:p>
            <a:pPr algn="ctr"/>
            <a:r>
              <a:rPr lang="en-US" altLang="ja-JP" sz="1200" dirty="0">
                <a:latin typeface="メイリオ" charset="0"/>
              </a:rPr>
              <a:t>http://www.oricon.co.jp/news/2034758/full/</a:t>
            </a:r>
            <a:endParaRPr lang="en-US" altLang="ja-JP" sz="1200">
              <a:latin typeface="メイリオ" charset="0"/>
            </a:endParaRPr>
          </a:p>
        </p:txBody>
      </p:sp>
      <p:pic>
        <p:nvPicPr>
          <p:cNvPr id="4" name="図 3"/>
          <p:cNvPicPr>
            <a:picLocks noChangeAspect="1"/>
          </p:cNvPicPr>
          <p:nvPr/>
        </p:nvPicPr>
        <p:blipFill>
          <a:blip r:embed="rId6" cstate="print">
            <a:extLst>
              <a:ext uri="{28A0092B-C50C-407E-A947-70E740481C1C}">
                <a14:useLocalDpi xmlns:a14="http://schemas.microsoft.com/office/drawing/2010/main" xmlns=""/>
              </a:ext>
            </a:extLst>
          </a:blip>
          <a:stretch>
            <a:fillRect/>
          </a:stretch>
        </p:blipFill>
        <p:spPr>
          <a:xfrm>
            <a:off x="256642" y="1306658"/>
            <a:ext cx="1466850" cy="1933575"/>
          </a:xfrm>
          <a:prstGeom prst="rect">
            <a:avLst/>
          </a:prstGeom>
        </p:spPr>
      </p:pic>
    </p:spTree>
    <p:extLst>
      <p:ext uri="{BB962C8B-B14F-4D97-AF65-F5344CB8AC3E}">
        <p14:creationId xmlns:p14="http://schemas.microsoft.com/office/powerpoint/2010/main" xmlns="" val="3515249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12</a:t>
            </a:fld>
            <a:endParaRPr lang="ja-JP" altLang="en-US"/>
          </a:p>
        </p:txBody>
      </p:sp>
      <p:sp>
        <p:nvSpPr>
          <p:cNvPr id="4" name="テキスト ボックス 2"/>
          <p:cNvSpPr txBox="1"/>
          <p:nvPr/>
        </p:nvSpPr>
        <p:spPr>
          <a:xfrm>
            <a:off x="10749002" y="202347"/>
            <a:ext cx="1107996" cy="369332"/>
          </a:xfrm>
          <a:prstGeom prst="rect">
            <a:avLst/>
          </a:prstGeom>
          <a:noFill/>
        </p:spPr>
        <p:txBody>
          <a:bodyPr wrap="none" rtlCol="0">
            <a:spAutoFit/>
          </a:bodyPr>
          <a:lstStyle/>
          <a:p>
            <a:r>
              <a:rPr kumimoji="1" lang="ja-JP" altLang="en-US" b="1" smtClean="0">
                <a:latin typeface="ＭＳ Ｐゴシック" panose="020B0600070205080204" pitchFamily="50" charset="-128"/>
                <a:ea typeface="ＭＳ Ｐゴシック" panose="020B0600070205080204" pitchFamily="50" charset="-128"/>
              </a:rPr>
              <a:t>現状分析</a:t>
            </a:r>
            <a:endParaRPr kumimoji="1" lang="ja-JP" altLang="en-US" b="1">
              <a:latin typeface="ＭＳ Ｐゴシック" panose="020B0600070205080204" pitchFamily="50" charset="-128"/>
              <a:ea typeface="ＭＳ Ｐゴシック" panose="020B0600070205080204" pitchFamily="50" charset="-128"/>
            </a:endParaRPr>
          </a:p>
        </p:txBody>
      </p:sp>
      <p:sp>
        <p:nvSpPr>
          <p:cNvPr id="35" name="テキスト ボックス 23"/>
          <p:cNvSpPr txBox="1"/>
          <p:nvPr/>
        </p:nvSpPr>
        <p:spPr>
          <a:xfrm>
            <a:off x="508000" y="558800"/>
            <a:ext cx="4339650" cy="646331"/>
          </a:xfrm>
          <a:prstGeom prst="rect">
            <a:avLst/>
          </a:prstGeom>
          <a:noFill/>
        </p:spPr>
        <p:txBody>
          <a:bodyPr wrap="none" rtlCol="0">
            <a:spAutoFit/>
          </a:bodyPr>
          <a:lstStyle/>
          <a:p>
            <a:r>
              <a:rPr kumimoji="1" lang="ja-JP" altLang="en-US" sz="3600" smtClean="0"/>
              <a:t>ご当地アイドルとは</a:t>
            </a:r>
            <a:endParaRPr kumimoji="1" lang="ja-JP" altLang="en-US" sz="3600"/>
          </a:p>
        </p:txBody>
      </p:sp>
      <p:pic>
        <p:nvPicPr>
          <p:cNvPr id="14" name="図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08000" y="1858372"/>
            <a:ext cx="11262198" cy="2013221"/>
          </a:xfrm>
          <a:prstGeom prst="rect">
            <a:avLst/>
          </a:prstGeom>
        </p:spPr>
      </p:pic>
      <p:pic>
        <p:nvPicPr>
          <p:cNvPr id="22" name="図 21"/>
          <p:cNvPicPr>
            <a:picLocks noChangeAspect="1"/>
          </p:cNvPicPr>
          <p:nvPr/>
        </p:nvPicPr>
        <p:blipFill>
          <a:blip r:embed="rId4" cstate="print">
            <a:extLst>
              <a:ext uri="{28A0092B-C50C-407E-A947-70E740481C1C}">
                <a14:useLocalDpi xmlns:a14="http://schemas.microsoft.com/office/drawing/2010/main" xmlns=""/>
              </a:ext>
            </a:extLst>
          </a:blip>
          <a:stretch>
            <a:fillRect/>
          </a:stretch>
        </p:blipFill>
        <p:spPr>
          <a:xfrm>
            <a:off x="508000" y="4378112"/>
            <a:ext cx="11484095" cy="1625645"/>
          </a:xfrm>
          <a:prstGeom prst="rect">
            <a:avLst/>
          </a:prstGeom>
        </p:spPr>
      </p:pic>
    </p:spTree>
    <p:extLst>
      <p:ext uri="{BB962C8B-B14F-4D97-AF65-F5344CB8AC3E}">
        <p14:creationId xmlns:p14="http://schemas.microsoft.com/office/powerpoint/2010/main" xmlns="" val="30824262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13</a:t>
            </a:fld>
            <a:endParaRPr lang="ja-JP" altLang="en-US"/>
          </a:p>
        </p:txBody>
      </p:sp>
      <p:sp>
        <p:nvSpPr>
          <p:cNvPr id="4" name="正方形/長方形 3"/>
          <p:cNvSpPr/>
          <p:nvPr/>
        </p:nvSpPr>
        <p:spPr>
          <a:xfrm>
            <a:off x="1631267" y="1681077"/>
            <a:ext cx="10003059" cy="523220"/>
          </a:xfrm>
          <a:prstGeom prst="rect">
            <a:avLst/>
          </a:prstGeom>
        </p:spPr>
        <p:txBody>
          <a:bodyPr wrap="none">
            <a:spAutoFit/>
          </a:bodyPr>
          <a:lstStyle/>
          <a:p>
            <a:r>
              <a:rPr lang="en-US" altLang="ja-JP" sz="2800">
                <a:latin typeface="+mn-ea"/>
              </a:rPr>
              <a:t>2011</a:t>
            </a:r>
            <a:r>
              <a:rPr lang="ja-JP" altLang="en-US" sz="2800">
                <a:latin typeface="+mn-ea"/>
              </a:rPr>
              <a:t>年</a:t>
            </a:r>
            <a:r>
              <a:rPr lang="ja-JP" altLang="en-US" sz="2800"/>
              <a:t>時点で</a:t>
            </a:r>
            <a:r>
              <a:rPr lang="en-US" altLang="ja-JP" sz="2800">
                <a:latin typeface="+mn-ea"/>
              </a:rPr>
              <a:t>100</a:t>
            </a:r>
            <a:r>
              <a:rPr lang="ja-JP" altLang="en-US" sz="2800"/>
              <a:t>を超えるグループがあると</a:t>
            </a:r>
            <a:r>
              <a:rPr lang="ja-JP" altLang="en-US" sz="2800" smtClean="0"/>
              <a:t>されていたが、</a:t>
            </a:r>
            <a:endParaRPr lang="ja-JP" altLang="en-US" sz="2800"/>
          </a:p>
        </p:txBody>
      </p:sp>
      <p:sp>
        <p:nvSpPr>
          <p:cNvPr id="6" name="正方形/長方形 5"/>
          <p:cNvSpPr/>
          <p:nvPr/>
        </p:nvSpPr>
        <p:spPr>
          <a:xfrm>
            <a:off x="1631267" y="2440635"/>
            <a:ext cx="6498895" cy="523220"/>
          </a:xfrm>
          <a:prstGeom prst="rect">
            <a:avLst/>
          </a:prstGeom>
        </p:spPr>
        <p:txBody>
          <a:bodyPr wrap="none">
            <a:spAutoFit/>
          </a:bodyPr>
          <a:lstStyle/>
          <a:p>
            <a:pPr lvl="0"/>
            <a:r>
              <a:rPr lang="en-US" altLang="ja-JP" sz="2800">
                <a:solidFill>
                  <a:prstClr val="black"/>
                </a:solidFill>
                <a:latin typeface="メイリオ" panose="020B0604030504040204" pitchFamily="50" charset="-128"/>
              </a:rPr>
              <a:t>2015</a:t>
            </a:r>
            <a:r>
              <a:rPr lang="ja-JP" altLang="en-US" sz="2800">
                <a:solidFill>
                  <a:prstClr val="black"/>
                </a:solidFill>
                <a:latin typeface="メイリオ" panose="020B0604030504040204" pitchFamily="50" charset="-128"/>
              </a:rPr>
              <a:t>年</a:t>
            </a:r>
            <a:r>
              <a:rPr lang="en-US" altLang="ja-JP" sz="2800">
                <a:solidFill>
                  <a:prstClr val="black"/>
                </a:solidFill>
                <a:latin typeface="メイリオ" panose="020B0604030504040204" pitchFamily="50" charset="-128"/>
              </a:rPr>
              <a:t>10</a:t>
            </a:r>
            <a:r>
              <a:rPr lang="ja-JP" altLang="en-US" sz="2800">
                <a:solidFill>
                  <a:prstClr val="black"/>
                </a:solidFill>
                <a:latin typeface="メイリオ" panose="020B0604030504040204" pitchFamily="50" charset="-128"/>
              </a:rPr>
              <a:t>月時点で</a:t>
            </a:r>
            <a:r>
              <a:rPr lang="en-US" altLang="ja-JP" sz="2800" dirty="0">
                <a:solidFill>
                  <a:prstClr val="black"/>
                </a:solidFill>
                <a:latin typeface="メイリオ" panose="020B0604030504040204" pitchFamily="50" charset="-128"/>
              </a:rPr>
              <a:t>626</a:t>
            </a:r>
            <a:r>
              <a:rPr lang="ja-JP" altLang="en-US" sz="2800" dirty="0">
                <a:solidFill>
                  <a:prstClr val="black"/>
                </a:solidFill>
                <a:latin typeface="メイリオ" panose="020B0604030504040204" pitchFamily="50" charset="-128"/>
              </a:rPr>
              <a:t>グループ</a:t>
            </a:r>
            <a:r>
              <a:rPr lang="ja-JP" altLang="en-US" sz="2800">
                <a:solidFill>
                  <a:prstClr val="black"/>
                </a:solidFill>
                <a:latin typeface="メイリオ" panose="020B0604030504040204" pitchFamily="50" charset="-128"/>
              </a:rPr>
              <a:t>いる。</a:t>
            </a:r>
            <a:endParaRPr lang="ja-JP" altLang="en-US">
              <a:solidFill>
                <a:prstClr val="black"/>
              </a:solidFill>
              <a:latin typeface="メイリオ" panose="020B0604030504040204" pitchFamily="50" charset="-128"/>
            </a:endParaRPr>
          </a:p>
        </p:txBody>
      </p:sp>
      <p:sp>
        <p:nvSpPr>
          <p:cNvPr id="10" name="正方形/長方形 33"/>
          <p:cNvSpPr/>
          <p:nvPr/>
        </p:nvSpPr>
        <p:spPr>
          <a:xfrm>
            <a:off x="6284834" y="6253512"/>
            <a:ext cx="4651531" cy="461665"/>
          </a:xfrm>
          <a:prstGeom prst="rect">
            <a:avLst/>
          </a:prstGeom>
        </p:spPr>
        <p:txBody>
          <a:bodyPr wrap="square">
            <a:spAutoFit/>
          </a:bodyPr>
          <a:lstStyle/>
          <a:p>
            <a:r>
              <a:rPr lang="ja-JP" altLang="en-US" sz="1200" dirty="0"/>
              <a:t>毎日新聞　人模様：地方アイドルで地域活性化　金子正男さん</a:t>
            </a:r>
            <a:endParaRPr lang="ja-JP" altLang="en-US" sz="1100"/>
          </a:p>
          <a:p>
            <a:r>
              <a:rPr lang="en-US" altLang="ja-JP" sz="1200" dirty="0"/>
              <a:t>http://mainichi.jp/shimen/news/20151026dde007070035000c.html</a:t>
            </a:r>
            <a:endParaRPr lang="en-US" altLang="ja-JP" sz="1100"/>
          </a:p>
        </p:txBody>
      </p:sp>
      <p:sp>
        <p:nvSpPr>
          <p:cNvPr id="11" name="正方形/長方形 17"/>
          <p:cNvSpPr/>
          <p:nvPr/>
        </p:nvSpPr>
        <p:spPr>
          <a:xfrm>
            <a:off x="220598" y="6131813"/>
            <a:ext cx="6096000" cy="646331"/>
          </a:xfrm>
          <a:prstGeom prst="rect">
            <a:avLst/>
          </a:prstGeom>
        </p:spPr>
        <p:txBody>
          <a:bodyPr>
            <a:spAutoFit/>
          </a:bodyPr>
          <a:lstStyle/>
          <a:p>
            <a:r>
              <a:rPr lang="ja-JP" altLang="en-US" sz="1200" dirty="0"/>
              <a:t>新語時事用語辞典</a:t>
            </a:r>
            <a:endParaRPr lang="en-US" altLang="ja-JP" sz="1000" dirty="0" smtClean="0"/>
          </a:p>
          <a:p>
            <a:r>
              <a:rPr lang="en-US" altLang="ja-JP" sz="1200" dirty="0"/>
              <a:t>http://www.weblio.jp/content/%E3%81%94%E5%BD%93%E5%9C%B0%E3%82%A2%E3%82%A4%E3%83%89%E3%83%AB</a:t>
            </a:r>
            <a:endParaRPr lang="ja-JP" altLang="en-US" sz="1000" dirty="0"/>
          </a:p>
        </p:txBody>
      </p:sp>
      <p:sp>
        <p:nvSpPr>
          <p:cNvPr id="15" name="テキスト ボックス 2"/>
          <p:cNvSpPr txBox="1"/>
          <p:nvPr/>
        </p:nvSpPr>
        <p:spPr>
          <a:xfrm>
            <a:off x="508000" y="558800"/>
            <a:ext cx="4801314" cy="646331"/>
          </a:xfrm>
          <a:prstGeom prst="rect">
            <a:avLst/>
          </a:prstGeom>
          <a:noFill/>
        </p:spPr>
        <p:txBody>
          <a:bodyPr wrap="none" rtlCol="0">
            <a:spAutoFit/>
          </a:bodyPr>
          <a:lstStyle/>
          <a:p>
            <a:r>
              <a:rPr lang="ja-JP" altLang="en-US" sz="3600" dirty="0" smtClean="0"/>
              <a:t>ご当地アイドルの増加</a:t>
            </a:r>
            <a:endParaRPr kumimoji="1" lang="ja-JP" altLang="en-US" sz="3600" dirty="0"/>
          </a:p>
        </p:txBody>
      </p:sp>
      <p:sp>
        <p:nvSpPr>
          <p:cNvPr id="16" name="テキスト ボックス 2"/>
          <p:cNvSpPr txBox="1"/>
          <p:nvPr/>
        </p:nvSpPr>
        <p:spPr>
          <a:xfrm>
            <a:off x="10749002" y="202347"/>
            <a:ext cx="1107996" cy="369332"/>
          </a:xfrm>
          <a:prstGeom prst="rect">
            <a:avLst/>
          </a:prstGeom>
          <a:noFill/>
        </p:spPr>
        <p:txBody>
          <a:bodyPr wrap="none" rtlCol="0">
            <a:spAutoFit/>
          </a:bodyPr>
          <a:lstStyle/>
          <a:p>
            <a:r>
              <a:rPr kumimoji="1" lang="ja-JP" altLang="en-US" b="1" dirty="0" smtClean="0">
                <a:latin typeface="ＭＳ Ｐゴシック" panose="020B0600070205080204" pitchFamily="50" charset="-128"/>
                <a:ea typeface="ＭＳ Ｐゴシック" panose="020B0600070205080204" pitchFamily="50" charset="-128"/>
              </a:rPr>
              <a:t>現状分析</a:t>
            </a:r>
            <a:endParaRPr kumimoji="1" lang="ja-JP" altLang="en-US" b="1" dirty="0">
              <a:latin typeface="ＭＳ Ｐゴシック" panose="020B0600070205080204" pitchFamily="50" charset="-128"/>
              <a:ea typeface="ＭＳ Ｐゴシック" panose="020B0600070205080204" pitchFamily="50" charset="-128"/>
            </a:endParaRPr>
          </a:p>
        </p:txBody>
      </p:sp>
      <p:sp>
        <p:nvSpPr>
          <p:cNvPr id="5" name="角丸四角形 22"/>
          <p:cNvSpPr/>
          <p:nvPr/>
        </p:nvSpPr>
        <p:spPr>
          <a:xfrm>
            <a:off x="4781862" y="2325996"/>
            <a:ext cx="2188563" cy="601063"/>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 name="図 1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355703" y="3138595"/>
            <a:ext cx="7040880" cy="2913888"/>
          </a:xfrm>
          <a:prstGeom prst="rect">
            <a:avLst/>
          </a:prstGeom>
        </p:spPr>
      </p:pic>
    </p:spTree>
    <p:extLst>
      <p:ext uri="{BB962C8B-B14F-4D97-AF65-F5344CB8AC3E}">
        <p14:creationId xmlns:p14="http://schemas.microsoft.com/office/powerpoint/2010/main" xmlns="" val="13400889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fld id="{4CC2C72A-8030-48CB-BC47-D1F0846DB17A}" type="slidenum">
              <a:rPr lang="ja-JP" altLang="en-US" smtClean="0"/>
              <a:pPr/>
              <a:t>14</a:t>
            </a:fld>
            <a:endParaRPr lang="ja-JP" altLang="en-US"/>
          </a:p>
        </p:txBody>
      </p:sp>
      <p:sp>
        <p:nvSpPr>
          <p:cNvPr id="8" name="正方形/長方形 4"/>
          <p:cNvSpPr/>
          <p:nvPr/>
        </p:nvSpPr>
        <p:spPr>
          <a:xfrm>
            <a:off x="4856813" y="6272509"/>
            <a:ext cx="5412504" cy="461665"/>
          </a:xfrm>
          <a:prstGeom prst="rect">
            <a:avLst/>
          </a:prstGeom>
        </p:spPr>
        <p:txBody>
          <a:bodyPr wrap="square" anchor="t">
            <a:spAutoFit/>
          </a:bodyPr>
          <a:lstStyle/>
          <a:p>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参照：日本経済新聞　活況のライブやフェス</a:t>
            </a:r>
            <a:r>
              <a:rPr lang="en-US" altLang="ja-JP" sz="12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ご当地アイドル最新事情　</a:t>
            </a:r>
            <a:endParaRPr lang="en-US" altLang="zh-CN" sz="1000" dirty="0">
              <a:latin typeface="メイリオ" panose="020B0604030504040204" pitchFamily="50" charset="-128"/>
              <a:ea typeface="メイリオ" panose="020B0604030504040204" pitchFamily="50" charset="-128"/>
              <a:cs typeface="メイリオ" panose="020B0604030504040204" pitchFamily="50" charset="-128"/>
            </a:endParaRPr>
          </a:p>
          <a:p>
            <a:r>
              <a:rPr lang="en-US" altLang="zh-CN" sz="1200" dirty="0">
                <a:latin typeface="メイリオ" panose="020B0604030504040204" pitchFamily="50" charset="-128"/>
                <a:ea typeface="メイリオ" panose="020B0604030504040204" pitchFamily="50" charset="-128"/>
                <a:cs typeface="メイリオ" panose="020B0604030504040204" pitchFamily="50" charset="-128"/>
              </a:rPr>
              <a:t>http://www.nikkei.com/article/DGXNASDJ24026_V00C14A3000000/</a:t>
            </a:r>
            <a:endParaRPr lang="zh-CN" altLang="zh-CN" sz="1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テキスト ボックス 2"/>
          <p:cNvSpPr txBox="1"/>
          <p:nvPr/>
        </p:nvSpPr>
        <p:spPr>
          <a:xfrm>
            <a:off x="10749002" y="202347"/>
            <a:ext cx="1107996" cy="369332"/>
          </a:xfrm>
          <a:prstGeom prst="rect">
            <a:avLst/>
          </a:prstGeom>
          <a:noFill/>
        </p:spPr>
        <p:txBody>
          <a:bodyPr wrap="none" rtlCol="0">
            <a:spAutoFit/>
          </a:bodyPr>
          <a:lstStyle/>
          <a:p>
            <a:r>
              <a:rPr kumimoji="1" lang="ja-JP" altLang="en-US" b="1" smtClean="0">
                <a:latin typeface="ＭＳ Ｐゴシック" panose="020B0600070205080204" pitchFamily="50" charset="-128"/>
                <a:ea typeface="ＭＳ Ｐゴシック" panose="020B0600070205080204" pitchFamily="50" charset="-128"/>
              </a:rPr>
              <a:t>現状分析</a:t>
            </a:r>
            <a:endParaRPr kumimoji="1" lang="ja-JP" altLang="en-US" b="1">
              <a:latin typeface="ＭＳ Ｐゴシック" panose="020B0600070205080204" pitchFamily="50" charset="-128"/>
              <a:ea typeface="ＭＳ Ｐゴシック" panose="020B0600070205080204" pitchFamily="50" charset="-128"/>
            </a:endParaRPr>
          </a:p>
        </p:txBody>
      </p:sp>
      <p:sp>
        <p:nvSpPr>
          <p:cNvPr id="10" name="テキスト ボックス 6"/>
          <p:cNvSpPr txBox="1"/>
          <p:nvPr/>
        </p:nvSpPr>
        <p:spPr>
          <a:xfrm>
            <a:off x="483968" y="1943165"/>
            <a:ext cx="11242722" cy="2246769"/>
          </a:xfrm>
          <a:prstGeom prst="rect">
            <a:avLst/>
          </a:prstGeom>
          <a:noFill/>
        </p:spPr>
        <p:txBody>
          <a:bodyPr wrap="square" rtlCol="0">
            <a:spAutoFit/>
          </a:bodyPr>
          <a:lstStyle/>
          <a:p>
            <a:r>
              <a:rPr kumimoji="1" lang="ja-JP" altLang="en-US" sz="2400" dirty="0" smtClean="0"/>
              <a:t>ご当地アイドル増加の転機は東日本大震災。「絆」が求められ郷土愛、地域おこしの気持ちが高まった。</a:t>
            </a:r>
            <a:endParaRPr kumimoji="1" lang="en-US" altLang="ja-JP" sz="2400" dirty="0" smtClean="0"/>
          </a:p>
          <a:p>
            <a:pPr>
              <a:spcBef>
                <a:spcPts val="1200"/>
              </a:spcBef>
              <a:spcAft>
                <a:spcPts val="1200"/>
              </a:spcAft>
            </a:pPr>
            <a:r>
              <a:rPr lang="ja-JP" altLang="en-US" sz="2400" dirty="0"/>
              <a:t>東京ではアイドルが飽和し、新しくやろうとしてもコンセプトが被る</a:t>
            </a:r>
            <a:r>
              <a:rPr lang="ja-JP" altLang="en-US" sz="2400" dirty="0" smtClean="0"/>
              <a:t>。</a:t>
            </a:r>
            <a:endParaRPr lang="en-US" altLang="ja-JP" sz="2400" dirty="0" smtClean="0"/>
          </a:p>
          <a:p>
            <a:r>
              <a:rPr lang="ja-JP" altLang="en-US" sz="2400" dirty="0">
                <a:latin typeface="メイリオ" panose="020B0604030504040204" pitchFamily="50" charset="-128"/>
                <a:cs typeface="メイリオ" panose="020B0604030504040204" pitchFamily="50" charset="-128"/>
              </a:rPr>
              <a:t>家や学校の関係で東京に出て行けないという子</a:t>
            </a:r>
            <a:r>
              <a:rPr lang="ja-JP" altLang="en-US" sz="2400" dirty="0" smtClean="0">
                <a:latin typeface="メイリオ" panose="020B0604030504040204" pitchFamily="50" charset="-128"/>
                <a:cs typeface="メイリオ" panose="020B0604030504040204" pitchFamily="50" charset="-128"/>
              </a:rPr>
              <a:t>がご</a:t>
            </a:r>
            <a:r>
              <a:rPr lang="ja-JP" altLang="en-US" sz="2400" dirty="0">
                <a:latin typeface="メイリオ" panose="020B0604030504040204" pitchFamily="50" charset="-128"/>
                <a:cs typeface="メイリオ" panose="020B0604030504040204" pitchFamily="50" charset="-128"/>
              </a:rPr>
              <a:t>当地</a:t>
            </a:r>
            <a:r>
              <a:rPr lang="ja-JP" altLang="en-US" sz="2400" dirty="0" smtClean="0">
                <a:latin typeface="メイリオ" panose="020B0604030504040204" pitchFamily="50" charset="-128"/>
                <a:cs typeface="メイリオ" panose="020B0604030504040204" pitchFamily="50" charset="-128"/>
              </a:rPr>
              <a:t>アイドルをやって</a:t>
            </a:r>
            <a:r>
              <a:rPr lang="ja-JP" altLang="en-US" sz="2400" dirty="0">
                <a:latin typeface="メイリオ" panose="020B0604030504040204" pitchFamily="50" charset="-128"/>
                <a:cs typeface="メイリオ" panose="020B0604030504040204" pitchFamily="50" charset="-128"/>
              </a:rPr>
              <a:t>いることが多い</a:t>
            </a:r>
            <a:r>
              <a:rPr lang="ja-JP" altLang="en-US" sz="2400" dirty="0" smtClean="0">
                <a:latin typeface="メイリオ" panose="020B0604030504040204" pitchFamily="50" charset="-128"/>
                <a:cs typeface="メイリオ" panose="020B0604030504040204" pitchFamily="50" charset="-128"/>
              </a:rPr>
              <a:t>。</a:t>
            </a:r>
            <a:endParaRPr lang="en-US" altLang="ja-JP" sz="2400" dirty="0">
              <a:latin typeface="メイリオ" panose="020B0604030504040204" pitchFamily="50" charset="-128"/>
              <a:cs typeface="メイリオ" panose="020B0604030504040204" pitchFamily="50" charset="-128"/>
            </a:endParaRPr>
          </a:p>
        </p:txBody>
      </p:sp>
      <p:sp>
        <p:nvSpPr>
          <p:cNvPr id="11" name="正方形/長方形 11"/>
          <p:cNvSpPr/>
          <p:nvPr/>
        </p:nvSpPr>
        <p:spPr>
          <a:xfrm>
            <a:off x="1178372" y="6272509"/>
            <a:ext cx="3160232" cy="461665"/>
          </a:xfrm>
          <a:prstGeom prst="rect">
            <a:avLst/>
          </a:prstGeom>
        </p:spPr>
        <p:txBody>
          <a:bodyPr wrap="square">
            <a:spAutoFit/>
          </a:bodyPr>
          <a:lstStyle/>
          <a:p>
            <a:r>
              <a:rPr lang="ja-JP" altLang="en-US" sz="1200" dirty="0"/>
              <a:t>参照：東洋経済オンライン</a:t>
            </a:r>
            <a:endParaRPr lang="ja-JP" altLang="en-US" sz="1100" dirty="0"/>
          </a:p>
          <a:p>
            <a:r>
              <a:rPr lang="en-US" altLang="ja-JP" sz="1200" dirty="0"/>
              <a:t>http://toyokeizai.net/articles/-/59367?page=2</a:t>
            </a:r>
            <a:endParaRPr lang="en-US" altLang="ja-JP" sz="1100" dirty="0"/>
          </a:p>
        </p:txBody>
      </p:sp>
      <p:sp>
        <p:nvSpPr>
          <p:cNvPr id="12" name="テキスト ボックス 11"/>
          <p:cNvSpPr txBox="1"/>
          <p:nvPr/>
        </p:nvSpPr>
        <p:spPr>
          <a:xfrm>
            <a:off x="1978924" y="5011255"/>
            <a:ext cx="9198591" cy="523220"/>
          </a:xfrm>
          <a:prstGeom prst="rect">
            <a:avLst/>
          </a:prstGeom>
          <a:noFill/>
        </p:spPr>
        <p:txBody>
          <a:bodyPr wrap="square" rtlCol="0">
            <a:spAutoFit/>
          </a:bodyPr>
          <a:lstStyle/>
          <a:p>
            <a:r>
              <a:rPr kumimoji="1" lang="ja-JP" altLang="en-US" sz="2800" b="1" smtClean="0">
                <a:solidFill>
                  <a:srgbClr val="FF0000"/>
                </a:solidFill>
              </a:rPr>
              <a:t>郷土愛の高まりや東京でのアイドル飽和が増加する理由</a:t>
            </a:r>
            <a:endParaRPr kumimoji="1" lang="ja-JP" altLang="en-US" sz="2800" b="1">
              <a:solidFill>
                <a:srgbClr val="FF0000"/>
              </a:solidFill>
            </a:endParaRPr>
          </a:p>
        </p:txBody>
      </p:sp>
      <p:sp>
        <p:nvSpPr>
          <p:cNvPr id="13" name="テキスト ボックス 6"/>
          <p:cNvSpPr txBox="1"/>
          <p:nvPr/>
        </p:nvSpPr>
        <p:spPr>
          <a:xfrm>
            <a:off x="508000" y="558800"/>
            <a:ext cx="6647974" cy="646331"/>
          </a:xfrm>
          <a:prstGeom prst="rect">
            <a:avLst/>
          </a:prstGeom>
          <a:noFill/>
        </p:spPr>
        <p:txBody>
          <a:bodyPr wrap="none" rtlCol="0">
            <a:spAutoFit/>
          </a:bodyPr>
          <a:lstStyle/>
          <a:p>
            <a:r>
              <a:rPr lang="ja-JP" altLang="en-US" sz="3600" dirty="0" smtClean="0"/>
              <a:t>ご当地アイドルが増加する理由</a:t>
            </a:r>
            <a:endParaRPr kumimoji="1" lang="ja-JP" altLang="en-US" sz="3600" dirty="0"/>
          </a:p>
        </p:txBody>
      </p:sp>
      <p:pic>
        <p:nvPicPr>
          <p:cNvPr id="6" name="図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83968" y="4774021"/>
            <a:ext cx="1371600" cy="914400"/>
          </a:xfrm>
          <a:prstGeom prst="rect">
            <a:avLst/>
          </a:prstGeom>
        </p:spPr>
      </p:pic>
    </p:spTree>
    <p:extLst>
      <p:ext uri="{BB962C8B-B14F-4D97-AF65-F5344CB8AC3E}">
        <p14:creationId xmlns:p14="http://schemas.microsoft.com/office/powerpoint/2010/main" xmlns="" val="20310481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3F77E22E-D6F1-4B21-AE73-C7A4474996E0}" type="slidenum">
              <a:rPr kumimoji="1" lang="ja-JP" altLang="en-US" smtClean="0"/>
              <a:pPr/>
              <a:t>15</a:t>
            </a:fld>
            <a:endParaRPr kumimoji="1" lang="ja-JP" altLang="en-US"/>
          </a:p>
        </p:txBody>
      </p:sp>
      <p:sp>
        <p:nvSpPr>
          <p:cNvPr id="5" name="テキスト ボックス 4"/>
          <p:cNvSpPr txBox="1"/>
          <p:nvPr/>
        </p:nvSpPr>
        <p:spPr>
          <a:xfrm>
            <a:off x="4336544" y="3643036"/>
            <a:ext cx="3518912" cy="646331"/>
          </a:xfrm>
          <a:prstGeom prst="rect">
            <a:avLst/>
          </a:prstGeom>
          <a:noFill/>
        </p:spPr>
        <p:txBody>
          <a:bodyPr wrap="none" rtlCol="0">
            <a:spAutoFit/>
          </a:bodyPr>
          <a:lstStyle/>
          <a:p>
            <a:r>
              <a:rPr kumimoji="1" lang="ja-JP" altLang="en-US" sz="3200" dirty="0"/>
              <a:t>実際に調査</a:t>
            </a:r>
            <a:r>
              <a:rPr kumimoji="1" lang="ja-JP" altLang="en-US" sz="3200" dirty="0" smtClean="0"/>
              <a:t>した</a:t>
            </a:r>
            <a:r>
              <a:rPr lang="ja-JP" altLang="en-US" sz="3600" dirty="0"/>
              <a:t>。</a:t>
            </a:r>
            <a:endParaRPr kumimoji="1" lang="ja-JP" altLang="en-US" sz="3200" dirty="0"/>
          </a:p>
        </p:txBody>
      </p:sp>
      <p:sp>
        <p:nvSpPr>
          <p:cNvPr id="8" name="テキスト ボックス 1"/>
          <p:cNvSpPr txBox="1"/>
          <p:nvPr/>
        </p:nvSpPr>
        <p:spPr>
          <a:xfrm>
            <a:off x="10749002" y="202347"/>
            <a:ext cx="1107996" cy="369332"/>
          </a:xfrm>
          <a:prstGeom prst="rect">
            <a:avLst/>
          </a:prstGeom>
          <a:noFill/>
        </p:spPr>
        <p:txBody>
          <a:bodyPr wrap="none" rtlCol="0">
            <a:spAutoFit/>
          </a:bodyPr>
          <a:lstStyle/>
          <a:p>
            <a:r>
              <a:rPr kumimoji="1" lang="ja-JP" altLang="en-US" b="1" smtClean="0">
                <a:latin typeface="ＭＳ Ｐゴシック" panose="020B0600070205080204" pitchFamily="50" charset="-128"/>
                <a:ea typeface="ＭＳ Ｐゴシック" panose="020B0600070205080204" pitchFamily="50" charset="-128"/>
              </a:rPr>
              <a:t>現状分析</a:t>
            </a:r>
            <a:endParaRPr kumimoji="1" lang="ja-JP" altLang="en-US" b="1">
              <a:latin typeface="ＭＳ Ｐゴシック" panose="020B0600070205080204" pitchFamily="50" charset="-128"/>
              <a:ea typeface="ＭＳ Ｐゴシック" panose="020B0600070205080204" pitchFamily="50" charset="-128"/>
            </a:endParaRPr>
          </a:p>
        </p:txBody>
      </p:sp>
      <p:sp>
        <p:nvSpPr>
          <p:cNvPr id="2" name="テキスト ボックス 1"/>
          <p:cNvSpPr txBox="1"/>
          <p:nvPr/>
        </p:nvSpPr>
        <p:spPr>
          <a:xfrm>
            <a:off x="1515257" y="2697897"/>
            <a:ext cx="10033516" cy="584775"/>
          </a:xfrm>
          <a:prstGeom prst="rect">
            <a:avLst/>
          </a:prstGeom>
          <a:noFill/>
        </p:spPr>
        <p:txBody>
          <a:bodyPr wrap="none" rtlCol="0" anchor="ctr">
            <a:spAutoFit/>
          </a:bodyPr>
          <a:lstStyle/>
          <a:p>
            <a:r>
              <a:rPr kumimoji="1" lang="ja-JP" altLang="en-US" sz="3200" dirty="0"/>
              <a:t>そこで</a:t>
            </a:r>
            <a:r>
              <a:rPr lang="ja-JP" altLang="en-US" sz="3200" dirty="0"/>
              <a:t>ご当地</a:t>
            </a:r>
            <a:r>
              <a:rPr kumimoji="1" lang="ja-JP" altLang="en-US" sz="3200" dirty="0"/>
              <a:t>アイドル</a:t>
            </a:r>
            <a:r>
              <a:rPr kumimoji="1" lang="ja-JP" altLang="en-US" sz="3200" dirty="0" smtClean="0"/>
              <a:t>がどのような活動</a:t>
            </a:r>
            <a:r>
              <a:rPr kumimoji="1" lang="ja-JP" altLang="en-US" sz="3200" dirty="0"/>
              <a:t>をしているか</a:t>
            </a:r>
            <a:endParaRPr kumimoji="1" lang="en-US" altLang="ja-JP" sz="3200" dirty="0"/>
          </a:p>
        </p:txBody>
      </p:sp>
    </p:spTree>
    <p:extLst>
      <p:ext uri="{BB962C8B-B14F-4D97-AF65-F5344CB8AC3E}">
        <p14:creationId xmlns:p14="http://schemas.microsoft.com/office/powerpoint/2010/main" xmlns="" val="28747364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図 19"/>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23912" y="4938407"/>
            <a:ext cx="9759696" cy="847344"/>
          </a:xfrm>
          <a:prstGeom prst="rect">
            <a:avLst/>
          </a:prstGeom>
        </p:spPr>
      </p:pic>
      <p:pic>
        <p:nvPicPr>
          <p:cNvPr id="17" name="図 21"/>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508000" y="3556085"/>
            <a:ext cx="9515856" cy="1152144"/>
          </a:xfrm>
          <a:prstGeom prst="rect">
            <a:avLst/>
          </a:prstGeom>
        </p:spPr>
      </p:pic>
      <p:pic>
        <p:nvPicPr>
          <p:cNvPr id="8" name="図 24"/>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523912" y="2109723"/>
            <a:ext cx="8778240" cy="1158240"/>
          </a:xfrm>
          <a:prstGeom prst="rect">
            <a:avLst/>
          </a:prstGeom>
        </p:spPr>
      </p:pic>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16</a:t>
            </a:fld>
            <a:endParaRPr lang="ja-JP" altLang="en-US"/>
          </a:p>
        </p:txBody>
      </p:sp>
      <p:sp>
        <p:nvSpPr>
          <p:cNvPr id="21" name="テキスト ボックス 20"/>
          <p:cNvSpPr txBox="1"/>
          <p:nvPr/>
        </p:nvSpPr>
        <p:spPr>
          <a:xfrm>
            <a:off x="10749002" y="202347"/>
            <a:ext cx="1107996" cy="369332"/>
          </a:xfrm>
          <a:prstGeom prst="rect">
            <a:avLst/>
          </a:prstGeom>
          <a:noFill/>
        </p:spPr>
        <p:txBody>
          <a:bodyPr wrap="none" rtlCol="0">
            <a:spAutoFit/>
          </a:bodyPr>
          <a:lstStyle/>
          <a:p>
            <a:r>
              <a:rPr kumimoji="1" lang="ja-JP" altLang="en-US" b="1" smtClean="0">
                <a:latin typeface="ＭＳ Ｐゴシック" panose="020B0600070205080204" pitchFamily="50" charset="-128"/>
                <a:ea typeface="ＭＳ Ｐゴシック" panose="020B0600070205080204" pitchFamily="50" charset="-128"/>
              </a:rPr>
              <a:t>現状分析</a:t>
            </a:r>
            <a:endParaRPr kumimoji="1" lang="ja-JP" altLang="en-US" b="1">
              <a:latin typeface="ＭＳ Ｐゴシック" panose="020B0600070205080204" pitchFamily="50" charset="-128"/>
              <a:ea typeface="ＭＳ Ｐゴシック" panose="020B0600070205080204" pitchFamily="50" charset="-128"/>
            </a:endParaRPr>
          </a:p>
        </p:txBody>
      </p:sp>
      <p:sp>
        <p:nvSpPr>
          <p:cNvPr id="23" name="テキスト ボックス 7"/>
          <p:cNvSpPr txBox="1"/>
          <p:nvPr/>
        </p:nvSpPr>
        <p:spPr>
          <a:xfrm>
            <a:off x="508000" y="95474"/>
            <a:ext cx="4437487" cy="523220"/>
          </a:xfrm>
          <a:prstGeom prst="rect">
            <a:avLst/>
          </a:prstGeom>
          <a:noFill/>
        </p:spPr>
        <p:txBody>
          <a:bodyPr wrap="square" rtlCol="0">
            <a:spAutoFit/>
          </a:bodyPr>
          <a:lstStyle/>
          <a:p>
            <a:r>
              <a:rPr kumimoji="1" lang="ja-JP" altLang="en-US" sz="2800"/>
              <a:t>実地調査</a:t>
            </a:r>
            <a:r>
              <a:rPr lang="ja-JP" altLang="en-US" sz="2800" smtClean="0"/>
              <a:t>①</a:t>
            </a:r>
            <a:endParaRPr kumimoji="1" lang="ja-JP" altLang="en-US" sz="2800"/>
          </a:p>
        </p:txBody>
      </p:sp>
      <p:sp>
        <p:nvSpPr>
          <p:cNvPr id="24" name="テキスト ボックス 25"/>
          <p:cNvSpPr txBox="1"/>
          <p:nvPr/>
        </p:nvSpPr>
        <p:spPr>
          <a:xfrm>
            <a:off x="508000" y="572084"/>
            <a:ext cx="8032968" cy="646331"/>
          </a:xfrm>
          <a:prstGeom prst="rect">
            <a:avLst/>
          </a:prstGeom>
          <a:noFill/>
        </p:spPr>
        <p:txBody>
          <a:bodyPr wrap="none" rtlCol="0">
            <a:spAutoFit/>
          </a:bodyPr>
          <a:lstStyle/>
          <a:p>
            <a:r>
              <a:rPr lang="ja-JP" altLang="en-US" sz="3600" dirty="0" smtClean="0"/>
              <a:t>「川崎純情小町」川崎</a:t>
            </a:r>
            <a:r>
              <a:rPr lang="ja-JP" altLang="en-US" sz="3600" dirty="0" smtClean="0"/>
              <a:t>純情学園文化祭</a:t>
            </a:r>
            <a:endParaRPr kumimoji="1" lang="ja-JP" altLang="en-US" sz="3600" dirty="0"/>
          </a:p>
        </p:txBody>
      </p:sp>
      <p:pic>
        <p:nvPicPr>
          <p:cNvPr id="3" name="図 2"/>
          <p:cNvPicPr>
            <a:picLocks noChangeAspect="1"/>
          </p:cNvPicPr>
          <p:nvPr/>
        </p:nvPicPr>
        <p:blipFill>
          <a:blip r:embed="rId6" cstate="screen">
            <a:extLst>
              <a:ext uri="{28A0092B-C50C-407E-A947-70E740481C1C}">
                <a14:useLocalDpi xmlns:a14="http://schemas.microsoft.com/office/drawing/2010/main" xmlns=""/>
              </a:ext>
            </a:extLst>
          </a:blip>
          <a:stretch>
            <a:fillRect/>
          </a:stretch>
        </p:blipFill>
        <p:spPr>
          <a:xfrm rot="21282520">
            <a:off x="8990804" y="336359"/>
            <a:ext cx="1726438" cy="2301918"/>
          </a:xfrm>
          <a:prstGeom prst="rect">
            <a:avLst/>
          </a:prstGeom>
          <a:effectLst>
            <a:softEdge rad="106426"/>
          </a:effectLst>
        </p:spPr>
      </p:pic>
      <p:pic>
        <p:nvPicPr>
          <p:cNvPr id="4" name="図 3"/>
          <p:cNvPicPr>
            <a:picLocks noChangeAspect="1"/>
          </p:cNvPicPr>
          <p:nvPr/>
        </p:nvPicPr>
        <p:blipFill>
          <a:blip r:embed="rId7" cstate="screen">
            <a:extLst>
              <a:ext uri="{28A0092B-C50C-407E-A947-70E740481C1C}">
                <a14:useLocalDpi xmlns:a14="http://schemas.microsoft.com/office/drawing/2010/main" xmlns=""/>
              </a:ext>
            </a:extLst>
          </a:blip>
          <a:stretch>
            <a:fillRect/>
          </a:stretch>
        </p:blipFill>
        <p:spPr>
          <a:xfrm rot="329055">
            <a:off x="9853689" y="2402325"/>
            <a:ext cx="2242147" cy="2989529"/>
          </a:xfrm>
          <a:prstGeom prst="rect">
            <a:avLst/>
          </a:prstGeom>
          <a:effectLst>
            <a:softEdge rad="106426"/>
          </a:effectLst>
        </p:spPr>
      </p:pic>
      <p:pic>
        <p:nvPicPr>
          <p:cNvPr id="5" name="図 4"/>
          <p:cNvPicPr>
            <a:picLocks noChangeAspect="1"/>
          </p:cNvPicPr>
          <p:nvPr/>
        </p:nvPicPr>
        <p:blipFill rotWithShape="1">
          <a:blip r:embed="rId8" cstate="screen">
            <a:extLst>
              <a:ext uri="{28A0092B-C50C-407E-A947-70E740481C1C}">
                <a14:useLocalDpi xmlns:a14="http://schemas.microsoft.com/office/drawing/2010/main" xmlns=""/>
              </a:ext>
            </a:extLst>
          </a:blip>
          <a:srcRect l="1" r="14938"/>
          <a:stretch/>
        </p:blipFill>
        <p:spPr>
          <a:xfrm>
            <a:off x="9750193" y="5034640"/>
            <a:ext cx="1997617" cy="1495256"/>
          </a:xfrm>
          <a:prstGeom prst="rect">
            <a:avLst/>
          </a:prstGeom>
          <a:effectLst>
            <a:softEdge rad="106426"/>
          </a:effectLst>
        </p:spPr>
      </p:pic>
    </p:spTree>
    <p:extLst>
      <p:ext uri="{BB962C8B-B14F-4D97-AF65-F5344CB8AC3E}">
        <p14:creationId xmlns:p14="http://schemas.microsoft.com/office/powerpoint/2010/main" xmlns="" val="8106114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a:xfrm>
            <a:off x="8588028" y="6395493"/>
            <a:ext cx="2743200" cy="365125"/>
          </a:xfrm>
        </p:spPr>
        <p:txBody>
          <a:bodyPr/>
          <a:lstStyle/>
          <a:p>
            <a:fld id="{3F77E22E-D6F1-4B21-AE73-C7A4474996E0}" type="slidenum">
              <a:rPr lang="ja-JP" altLang="en-US" smtClean="0"/>
              <a:pPr/>
              <a:t>17</a:t>
            </a:fld>
            <a:endParaRPr lang="ja-JP" altLang="en-US"/>
          </a:p>
        </p:txBody>
      </p:sp>
      <p:grpSp>
        <p:nvGrpSpPr>
          <p:cNvPr id="19" name="グループ化 30"/>
          <p:cNvGrpSpPr/>
          <p:nvPr/>
        </p:nvGrpSpPr>
        <p:grpSpPr>
          <a:xfrm>
            <a:off x="652991" y="3808157"/>
            <a:ext cx="9007557" cy="707886"/>
            <a:chOff x="652991" y="3702908"/>
            <a:chExt cx="9007557" cy="707886"/>
          </a:xfrm>
        </p:grpSpPr>
        <p:sp>
          <p:nvSpPr>
            <p:cNvPr id="6" name="角丸四角形 8"/>
            <p:cNvSpPr/>
            <p:nvPr/>
          </p:nvSpPr>
          <p:spPr>
            <a:xfrm>
              <a:off x="652991" y="3702909"/>
              <a:ext cx="1184986" cy="649299"/>
            </a:xfrm>
            <a:prstGeom prst="roundRect">
              <a:avLst/>
            </a:prstGeom>
            <a:ln w="28575">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2400" b="1" smtClean="0"/>
                <a:t>内容</a:t>
              </a:r>
              <a:endParaRPr kumimoji="1" lang="ja-JP" altLang="en-US" sz="2400" b="1"/>
            </a:p>
          </p:txBody>
        </p:sp>
        <p:sp>
          <p:nvSpPr>
            <p:cNvPr id="13" name="テキスト ボックス 32"/>
            <p:cNvSpPr txBox="1"/>
            <p:nvPr/>
          </p:nvSpPr>
          <p:spPr>
            <a:xfrm>
              <a:off x="2037948" y="3702908"/>
              <a:ext cx="7622600" cy="707886"/>
            </a:xfrm>
            <a:prstGeom prst="rect">
              <a:avLst/>
            </a:prstGeom>
            <a:noFill/>
          </p:spPr>
          <p:txBody>
            <a:bodyPr wrap="none" rtlCol="0">
              <a:spAutoFit/>
            </a:bodyPr>
            <a:lstStyle/>
            <a:p>
              <a:r>
                <a:rPr lang="ja-JP" altLang="en-US" sz="2000" dirty="0" smtClean="0"/>
                <a:t>曲の間には、</a:t>
              </a:r>
              <a:r>
                <a:rPr kumimoji="1" lang="ja-JP" altLang="en-US" sz="2000" dirty="0" smtClean="0"/>
                <a:t>心理テストゲームや絵しりとりゲームが行われた。</a:t>
              </a:r>
              <a:endParaRPr kumimoji="1" lang="en-US" altLang="ja-JP" sz="2000" dirty="0" smtClean="0"/>
            </a:p>
            <a:p>
              <a:r>
                <a:rPr lang="ja-JP" altLang="en-US" sz="2000" dirty="0" smtClean="0"/>
                <a:t>アンコールにも</a:t>
              </a:r>
              <a:r>
                <a:rPr lang="ja-JP" altLang="en-US" sz="2000" dirty="0"/>
                <a:t>応</a:t>
              </a:r>
              <a:r>
                <a:rPr lang="ja-JP" altLang="en-US" sz="2000" dirty="0" smtClean="0"/>
                <a:t>えてくれた。</a:t>
              </a:r>
              <a:endParaRPr kumimoji="1" lang="ja-JP" altLang="en-US" dirty="0"/>
            </a:p>
          </p:txBody>
        </p:sp>
      </p:grpSp>
      <p:grpSp>
        <p:nvGrpSpPr>
          <p:cNvPr id="20" name="グループ化 35"/>
          <p:cNvGrpSpPr/>
          <p:nvPr/>
        </p:nvGrpSpPr>
        <p:grpSpPr>
          <a:xfrm>
            <a:off x="652991" y="5168334"/>
            <a:ext cx="7958490" cy="1015663"/>
            <a:chOff x="676136" y="4846254"/>
            <a:chExt cx="7958490" cy="1015663"/>
          </a:xfrm>
        </p:grpSpPr>
        <p:sp>
          <p:nvSpPr>
            <p:cNvPr id="14" name="角丸四角形 9"/>
            <p:cNvSpPr/>
            <p:nvPr/>
          </p:nvSpPr>
          <p:spPr>
            <a:xfrm>
              <a:off x="676136" y="5008854"/>
              <a:ext cx="1161841" cy="643132"/>
            </a:xfrm>
            <a:prstGeom prst="roundRect">
              <a:avLst/>
            </a:prstGeom>
            <a:ln w="28575">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2400" b="1" dirty="0" smtClean="0"/>
                <a:t>感想</a:t>
              </a:r>
              <a:endParaRPr kumimoji="1" lang="ja-JP" altLang="en-US" sz="2400" b="1" dirty="0"/>
            </a:p>
          </p:txBody>
        </p:sp>
        <p:sp>
          <p:nvSpPr>
            <p:cNvPr id="15" name="テキスト ボックス 37"/>
            <p:cNvSpPr txBox="1"/>
            <p:nvPr/>
          </p:nvSpPr>
          <p:spPr>
            <a:xfrm>
              <a:off x="2037948" y="4846254"/>
              <a:ext cx="6596678" cy="1015663"/>
            </a:xfrm>
            <a:prstGeom prst="rect">
              <a:avLst/>
            </a:prstGeom>
            <a:noFill/>
          </p:spPr>
          <p:txBody>
            <a:bodyPr wrap="none" rtlCol="0">
              <a:spAutoFit/>
            </a:bodyPr>
            <a:lstStyle/>
            <a:p>
              <a:r>
                <a:rPr lang="ja-JP" altLang="en-US" sz="2000" dirty="0" smtClean="0"/>
                <a:t>全国</a:t>
              </a:r>
              <a:r>
                <a:rPr lang="ja-JP" altLang="en-US" sz="2000" dirty="0"/>
                <a:t>デビュ</a:t>
              </a:r>
              <a:r>
                <a:rPr lang="ja-JP" altLang="en-US" sz="2000" dirty="0" smtClean="0"/>
                <a:t>ーを目指している感じはなかった。</a:t>
              </a:r>
              <a:endParaRPr lang="en-US" altLang="ja-JP" sz="2000" dirty="0" smtClean="0"/>
            </a:p>
            <a:p>
              <a:pPr lvl="0"/>
              <a:r>
                <a:rPr lang="ja-JP" altLang="en-US" sz="2000" dirty="0">
                  <a:solidFill>
                    <a:prstClr val="black"/>
                  </a:solidFill>
                </a:rPr>
                <a:t>客と会話する場面も見られ、距離の近さが感じられた</a:t>
              </a:r>
              <a:r>
                <a:rPr lang="ja-JP" altLang="en-US" sz="2000" dirty="0" smtClean="0">
                  <a:solidFill>
                    <a:prstClr val="black"/>
                  </a:solidFill>
                </a:rPr>
                <a:t>。</a:t>
              </a:r>
              <a:endParaRPr lang="en-US" altLang="ja-JP" sz="2000" dirty="0" smtClean="0">
                <a:solidFill>
                  <a:prstClr val="black"/>
                </a:solidFill>
              </a:endParaRPr>
            </a:p>
            <a:p>
              <a:pPr lvl="0"/>
              <a:r>
                <a:rPr lang="ja-JP" altLang="en-US" sz="2000" dirty="0" smtClean="0">
                  <a:solidFill>
                    <a:prstClr val="black"/>
                  </a:solidFill>
                </a:rPr>
                <a:t>まるで女子高生の会話を聞いているようだった。</a:t>
              </a:r>
              <a:endParaRPr lang="en-US" altLang="ja-JP" sz="2000" dirty="0">
                <a:solidFill>
                  <a:prstClr val="black"/>
                </a:solidFill>
              </a:endParaRPr>
            </a:p>
          </p:txBody>
        </p:sp>
      </p:grpSp>
      <p:pic>
        <p:nvPicPr>
          <p:cNvPr id="3" name="図 11"/>
          <p:cNvPicPr>
            <a:picLocks noChangeAspect="1"/>
          </p:cNvPicPr>
          <p:nvPr/>
        </p:nvPicPr>
        <p:blipFill>
          <a:blip r:embed="rId3" cstate="screen">
            <a:extLst>
              <a:ext uri="{28A0092B-C50C-407E-A947-70E740481C1C}">
                <a14:useLocalDpi xmlns:a14="http://schemas.microsoft.com/office/drawing/2010/main" xmlns=""/>
              </a:ext>
            </a:extLst>
          </a:blip>
          <a:stretch>
            <a:fillRect/>
          </a:stretch>
        </p:blipFill>
        <p:spPr>
          <a:xfrm>
            <a:off x="8346611" y="500788"/>
            <a:ext cx="2107355" cy="2809806"/>
          </a:xfrm>
          <a:prstGeom prst="rect">
            <a:avLst/>
          </a:prstGeom>
          <a:effectLst>
            <a:softEdge rad="106426"/>
          </a:effectLst>
        </p:spPr>
      </p:pic>
      <p:pic>
        <p:nvPicPr>
          <p:cNvPr id="4" name="図 19"/>
          <p:cNvPicPr>
            <a:picLocks noChangeAspect="1"/>
          </p:cNvPicPr>
          <p:nvPr/>
        </p:nvPicPr>
        <p:blipFill>
          <a:blip r:embed="rId4" cstate="screen">
            <a:extLst>
              <a:ext uri="{28A0092B-C50C-407E-A947-70E740481C1C}">
                <a14:useLocalDpi xmlns:a14="http://schemas.microsoft.com/office/drawing/2010/main" xmlns=""/>
              </a:ext>
            </a:extLst>
          </a:blip>
          <a:stretch>
            <a:fillRect/>
          </a:stretch>
        </p:blipFill>
        <p:spPr>
          <a:xfrm>
            <a:off x="9689088" y="2316033"/>
            <a:ext cx="2119828" cy="2826437"/>
          </a:xfrm>
          <a:prstGeom prst="rect">
            <a:avLst/>
          </a:prstGeom>
          <a:effectLst>
            <a:softEdge rad="106426"/>
          </a:effectLst>
        </p:spPr>
      </p:pic>
      <p:pic>
        <p:nvPicPr>
          <p:cNvPr id="11" name="図 20"/>
          <p:cNvPicPr>
            <a:picLocks noChangeAspect="1"/>
          </p:cNvPicPr>
          <p:nvPr/>
        </p:nvPicPr>
        <p:blipFill>
          <a:blip r:embed="rId5" cstate="email">
            <a:extLst>
              <a:ext uri="{28A0092B-C50C-407E-A947-70E740481C1C}">
                <a14:useLocalDpi xmlns:a14="http://schemas.microsoft.com/office/drawing/2010/main" xmlns=""/>
              </a:ext>
            </a:extLst>
          </a:blip>
          <a:stretch>
            <a:fillRect/>
          </a:stretch>
        </p:blipFill>
        <p:spPr>
          <a:xfrm>
            <a:off x="8674803" y="4885906"/>
            <a:ext cx="2335908" cy="1751931"/>
          </a:xfrm>
          <a:prstGeom prst="rect">
            <a:avLst/>
          </a:prstGeom>
          <a:effectLst>
            <a:softEdge rad="106426"/>
          </a:effectLst>
        </p:spPr>
      </p:pic>
      <p:sp>
        <p:nvSpPr>
          <p:cNvPr id="17" name="テキスト ボックス 7"/>
          <p:cNvSpPr txBox="1"/>
          <p:nvPr/>
        </p:nvSpPr>
        <p:spPr>
          <a:xfrm>
            <a:off x="508000" y="95474"/>
            <a:ext cx="4437487" cy="523220"/>
          </a:xfrm>
          <a:prstGeom prst="rect">
            <a:avLst/>
          </a:prstGeom>
          <a:noFill/>
        </p:spPr>
        <p:txBody>
          <a:bodyPr wrap="square" rtlCol="0">
            <a:spAutoFit/>
          </a:bodyPr>
          <a:lstStyle/>
          <a:p>
            <a:r>
              <a:rPr kumimoji="1" lang="ja-JP" altLang="en-US" sz="2800" dirty="0"/>
              <a:t>実地</a:t>
            </a:r>
            <a:r>
              <a:rPr kumimoji="1" lang="ja-JP" altLang="en-US" sz="2800" dirty="0" smtClean="0"/>
              <a:t>調査</a:t>
            </a:r>
            <a:r>
              <a:rPr lang="ja-JP" altLang="en-US" sz="2800" dirty="0"/>
              <a:t>②</a:t>
            </a:r>
            <a:endParaRPr kumimoji="1" lang="ja-JP" altLang="en-US" sz="2800" dirty="0"/>
          </a:p>
        </p:txBody>
      </p:sp>
      <p:sp>
        <p:nvSpPr>
          <p:cNvPr id="18" name="テキスト ボックス 25"/>
          <p:cNvSpPr txBox="1"/>
          <p:nvPr/>
        </p:nvSpPr>
        <p:spPr>
          <a:xfrm>
            <a:off x="508000" y="572084"/>
            <a:ext cx="6308009" cy="646331"/>
          </a:xfrm>
          <a:prstGeom prst="rect">
            <a:avLst/>
          </a:prstGeom>
          <a:noFill/>
        </p:spPr>
        <p:txBody>
          <a:bodyPr wrap="none" rtlCol="0">
            <a:spAutoFit/>
          </a:bodyPr>
          <a:lstStyle/>
          <a:p>
            <a:r>
              <a:rPr lang="ja-JP" altLang="en-US" sz="3600" dirty="0" smtClean="0"/>
              <a:t>「川越</a:t>
            </a:r>
            <a:r>
              <a:rPr lang="en-US" altLang="ja-JP" sz="3600" dirty="0" smtClean="0"/>
              <a:t>CLEAR’S</a:t>
            </a:r>
            <a:r>
              <a:rPr lang="ja-JP" altLang="en-US" sz="3600" dirty="0" smtClean="0"/>
              <a:t>」</a:t>
            </a:r>
            <a:r>
              <a:rPr lang="ja-JP" altLang="en-US" sz="3600" dirty="0" smtClean="0"/>
              <a:t>木曜</a:t>
            </a:r>
            <a:r>
              <a:rPr lang="ja-JP" altLang="en-US" sz="3600" dirty="0"/>
              <a:t>定期公演</a:t>
            </a:r>
            <a:endParaRPr kumimoji="1" lang="ja-JP" altLang="en-US" sz="3600" dirty="0"/>
          </a:p>
        </p:txBody>
      </p:sp>
      <p:sp>
        <p:nvSpPr>
          <p:cNvPr id="21" name="テキスト ボックス 42"/>
          <p:cNvSpPr txBox="1"/>
          <p:nvPr/>
        </p:nvSpPr>
        <p:spPr>
          <a:xfrm>
            <a:off x="10749002" y="202347"/>
            <a:ext cx="1107996" cy="369332"/>
          </a:xfrm>
          <a:prstGeom prst="rect">
            <a:avLst/>
          </a:prstGeom>
          <a:noFill/>
        </p:spPr>
        <p:txBody>
          <a:bodyPr wrap="none" rtlCol="0">
            <a:spAutoFit/>
          </a:bodyPr>
          <a:lstStyle/>
          <a:p>
            <a:r>
              <a:rPr kumimoji="1" lang="ja-JP" altLang="en-US" b="1" dirty="0" smtClean="0">
                <a:latin typeface="ＭＳ Ｐゴシック" panose="020B0600070205080204" pitchFamily="50" charset="-128"/>
                <a:ea typeface="ＭＳ Ｐゴシック" panose="020B0600070205080204" pitchFamily="50" charset="-128"/>
              </a:rPr>
              <a:t>現状分析</a:t>
            </a:r>
            <a:endParaRPr kumimoji="1" lang="ja-JP" altLang="en-US" b="1" dirty="0">
              <a:latin typeface="ＭＳ Ｐゴシック" panose="020B0600070205080204" pitchFamily="50" charset="-128"/>
              <a:ea typeface="ＭＳ Ｐゴシック" panose="020B0600070205080204" pitchFamily="50" charset="-128"/>
            </a:endParaRPr>
          </a:p>
        </p:txBody>
      </p:sp>
      <p:pic>
        <p:nvPicPr>
          <p:cNvPr id="5" name="図 15"/>
          <p:cNvPicPr>
            <a:picLocks noChangeAspect="1"/>
          </p:cNvPicPr>
          <p:nvPr/>
        </p:nvPicPr>
        <p:blipFill>
          <a:blip r:embed="rId6" cstate="print">
            <a:extLst>
              <a:ext uri="{28A0092B-C50C-407E-A947-70E740481C1C}">
                <a14:useLocalDpi xmlns:a14="http://schemas.microsoft.com/office/drawing/2010/main" xmlns=""/>
              </a:ext>
            </a:extLst>
          </a:blip>
          <a:stretch>
            <a:fillRect/>
          </a:stretch>
        </p:blipFill>
        <p:spPr>
          <a:xfrm>
            <a:off x="644178" y="2453344"/>
            <a:ext cx="7943850" cy="857250"/>
          </a:xfrm>
          <a:prstGeom prst="rect">
            <a:avLst/>
          </a:prstGeom>
        </p:spPr>
      </p:pic>
    </p:spTree>
    <p:extLst>
      <p:ext uri="{BB962C8B-B14F-4D97-AF65-F5344CB8AC3E}">
        <p14:creationId xmlns:p14="http://schemas.microsoft.com/office/powerpoint/2010/main" xmlns="" val="1291225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18</a:t>
            </a:fld>
            <a:endParaRPr lang="ja-JP" altLang="en-US"/>
          </a:p>
        </p:txBody>
      </p:sp>
      <p:sp>
        <p:nvSpPr>
          <p:cNvPr id="3" name="テキスト ボックス 2"/>
          <p:cNvSpPr txBox="1"/>
          <p:nvPr/>
        </p:nvSpPr>
        <p:spPr>
          <a:xfrm>
            <a:off x="3002846" y="2859614"/>
            <a:ext cx="5724644" cy="1200329"/>
          </a:xfrm>
          <a:prstGeom prst="rect">
            <a:avLst/>
          </a:prstGeom>
          <a:noFill/>
        </p:spPr>
        <p:txBody>
          <a:bodyPr wrap="none" rtlCol="0">
            <a:spAutoFit/>
          </a:bodyPr>
          <a:lstStyle/>
          <a:p>
            <a:r>
              <a:rPr lang="ja-JP" altLang="en-US" sz="3600" dirty="0"/>
              <a:t>これを踏まえて</a:t>
            </a:r>
            <a:endParaRPr lang="en-US" altLang="ja-JP" sz="3600" dirty="0"/>
          </a:p>
          <a:p>
            <a:r>
              <a:rPr lang="ja-JP" altLang="en-US" sz="3600" dirty="0"/>
              <a:t>自治体の</a:t>
            </a:r>
            <a:r>
              <a:rPr lang="ja-JP" altLang="en-US" sz="3600"/>
              <a:t>方</a:t>
            </a:r>
            <a:r>
              <a:rPr lang="ja-JP" altLang="en-US" sz="3600" smtClean="0"/>
              <a:t>にお聞き</a:t>
            </a:r>
            <a:r>
              <a:rPr kumimoji="1" lang="ja-JP" altLang="en-US" sz="3600" dirty="0" smtClean="0"/>
              <a:t>し</a:t>
            </a:r>
            <a:r>
              <a:rPr lang="ja-JP" altLang="en-US" sz="3600" dirty="0" smtClean="0"/>
              <a:t>た</a:t>
            </a:r>
            <a:r>
              <a:rPr lang="ja-JP" altLang="en-US" sz="3600" dirty="0"/>
              <a:t>。</a:t>
            </a:r>
            <a:endParaRPr kumimoji="1" lang="en-US" altLang="ja-JP" sz="3600" dirty="0"/>
          </a:p>
        </p:txBody>
      </p:sp>
      <p:sp>
        <p:nvSpPr>
          <p:cNvPr id="4" name="テキスト ボックス 1"/>
          <p:cNvSpPr txBox="1"/>
          <p:nvPr/>
        </p:nvSpPr>
        <p:spPr>
          <a:xfrm>
            <a:off x="10749002" y="202347"/>
            <a:ext cx="1107996" cy="369332"/>
          </a:xfrm>
          <a:prstGeom prst="rect">
            <a:avLst/>
          </a:prstGeom>
          <a:noFill/>
        </p:spPr>
        <p:txBody>
          <a:bodyPr wrap="none" rtlCol="0">
            <a:spAutoFit/>
          </a:bodyPr>
          <a:lstStyle/>
          <a:p>
            <a:r>
              <a:rPr kumimoji="1" lang="ja-JP" altLang="en-US" b="1" smtClean="0">
                <a:latin typeface="ＭＳ Ｐゴシック" panose="020B0600070205080204" pitchFamily="50" charset="-128"/>
                <a:ea typeface="ＭＳ Ｐゴシック" panose="020B0600070205080204" pitchFamily="50" charset="-128"/>
              </a:rPr>
              <a:t>現状分析</a:t>
            </a:r>
            <a:endParaRPr kumimoji="1" lang="ja-JP" altLang="en-US" b="1">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xmlns="" val="376363970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19</a:t>
            </a:fld>
            <a:endParaRPr lang="ja-JP" altLang="en-US"/>
          </a:p>
        </p:txBody>
      </p:sp>
      <p:sp>
        <p:nvSpPr>
          <p:cNvPr id="4" name="テキスト ボックス 3"/>
          <p:cNvSpPr txBox="1"/>
          <p:nvPr/>
        </p:nvSpPr>
        <p:spPr>
          <a:xfrm>
            <a:off x="508000" y="1830822"/>
            <a:ext cx="3496470" cy="1631216"/>
          </a:xfrm>
          <a:prstGeom prst="rect">
            <a:avLst/>
          </a:prstGeom>
          <a:noFill/>
        </p:spPr>
        <p:txBody>
          <a:bodyPr wrap="none" rtlCol="0">
            <a:spAutoFit/>
          </a:bodyPr>
          <a:lstStyle/>
          <a:p>
            <a:r>
              <a:rPr lang="ja-JP" altLang="en-US" sz="2000"/>
              <a:t>愛媛県東京事務所　</a:t>
            </a:r>
            <a:endParaRPr lang="en-US" altLang="ja-JP" sz="2000" dirty="0"/>
          </a:p>
          <a:p>
            <a:r>
              <a:rPr lang="ja-JP" altLang="en-US" sz="2000"/>
              <a:t>産業振興部　</a:t>
            </a:r>
            <a:endParaRPr lang="en-US" altLang="ja-JP" sz="2000" dirty="0"/>
          </a:p>
          <a:p>
            <a:r>
              <a:rPr lang="ja-JP" altLang="en-US" sz="2000"/>
              <a:t>観光物産</a:t>
            </a:r>
            <a:r>
              <a:rPr lang="ja-JP" altLang="en-US" sz="2000" smtClean="0"/>
              <a:t>振興課</a:t>
            </a:r>
            <a:endParaRPr lang="en-US" altLang="ja-JP" sz="2000"/>
          </a:p>
          <a:p>
            <a:r>
              <a:rPr lang="ja-JP" altLang="en-US" sz="2000"/>
              <a:t>　</a:t>
            </a:r>
            <a:endParaRPr lang="en-US" altLang="ja-JP" sz="2000" dirty="0"/>
          </a:p>
          <a:p>
            <a:r>
              <a:rPr lang="ja-JP" altLang="en-US" sz="2000" smtClean="0"/>
              <a:t>課長</a:t>
            </a:r>
            <a:r>
              <a:rPr lang="en-US" altLang="ja-JP" sz="2000" smtClean="0"/>
              <a:t> </a:t>
            </a:r>
            <a:r>
              <a:rPr lang="ja-JP" altLang="en-US" sz="2000"/>
              <a:t>本田貴志さんによると</a:t>
            </a:r>
            <a:r>
              <a:rPr lang="en-US" altLang="ja-JP" sz="2000"/>
              <a:t>…</a:t>
            </a:r>
            <a:endParaRPr lang="ja-JP" altLang="en-US"/>
          </a:p>
        </p:txBody>
      </p:sp>
      <p:sp>
        <p:nvSpPr>
          <p:cNvPr id="5" name="テキスト ボックス 4"/>
          <p:cNvSpPr txBox="1"/>
          <p:nvPr/>
        </p:nvSpPr>
        <p:spPr>
          <a:xfrm>
            <a:off x="508000" y="4729596"/>
            <a:ext cx="10597773" cy="1200329"/>
          </a:xfrm>
          <a:prstGeom prst="rect">
            <a:avLst/>
          </a:prstGeom>
          <a:noFill/>
        </p:spPr>
        <p:txBody>
          <a:bodyPr wrap="none" rtlCol="0">
            <a:spAutoFit/>
          </a:bodyPr>
          <a:lstStyle/>
          <a:p>
            <a:r>
              <a:rPr lang="ja-JP" altLang="en-US" sz="2400"/>
              <a:t>ご当地アイドルは県内では知名度が</a:t>
            </a:r>
            <a:r>
              <a:rPr lang="ja-JP" altLang="en-US" sz="2400" smtClean="0"/>
              <a:t>あるが</a:t>
            </a:r>
            <a:r>
              <a:rPr lang="ja-JP" altLang="en-US" sz="2400"/>
              <a:t>、</a:t>
            </a:r>
            <a:endParaRPr lang="en-US" altLang="ja-JP" sz="2400"/>
          </a:p>
          <a:p>
            <a:r>
              <a:rPr lang="ja-JP" altLang="en-US" sz="2400"/>
              <a:t>東京で</a:t>
            </a:r>
            <a:r>
              <a:rPr lang="ja-JP" altLang="en-US" sz="2400" smtClean="0"/>
              <a:t>のイベント</a:t>
            </a:r>
            <a:r>
              <a:rPr lang="ja-JP" altLang="en-US" sz="2400"/>
              <a:t>で集客するにはキツイように思う。</a:t>
            </a:r>
            <a:endParaRPr lang="en-US" altLang="ja-JP" sz="2400"/>
          </a:p>
          <a:p>
            <a:r>
              <a:rPr lang="ja-JP" altLang="en-US" sz="2400"/>
              <a:t>有名人を呼ぶなら愛媛県出身の東京で活躍されているタレントさんを</a:t>
            </a:r>
            <a:r>
              <a:rPr lang="ja-JP" altLang="en-US" sz="2400" smtClean="0"/>
              <a:t>呼ぶ</a:t>
            </a:r>
            <a:r>
              <a:rPr lang="ja-JP" altLang="en-US" sz="2000" smtClean="0"/>
              <a:t>。</a:t>
            </a:r>
            <a:endParaRPr lang="ja-JP" altLang="en-US"/>
          </a:p>
        </p:txBody>
      </p:sp>
      <p:sp>
        <p:nvSpPr>
          <p:cNvPr id="7" name="テキスト ボックス 6"/>
          <p:cNvSpPr txBox="1"/>
          <p:nvPr/>
        </p:nvSpPr>
        <p:spPr>
          <a:xfrm>
            <a:off x="10749002" y="202347"/>
            <a:ext cx="1107996" cy="369332"/>
          </a:xfrm>
          <a:prstGeom prst="rect">
            <a:avLst/>
          </a:prstGeom>
          <a:noFill/>
        </p:spPr>
        <p:txBody>
          <a:bodyPr wrap="none" rtlCol="0">
            <a:spAutoFit/>
          </a:bodyPr>
          <a:lstStyle/>
          <a:p>
            <a:r>
              <a:rPr kumimoji="1" lang="ja-JP" altLang="en-US" b="1" smtClean="0">
                <a:latin typeface="ＭＳ Ｐゴシック" panose="020B0600070205080204" pitchFamily="50" charset="-128"/>
                <a:ea typeface="ＭＳ Ｐゴシック" panose="020B0600070205080204" pitchFamily="50" charset="-128"/>
              </a:rPr>
              <a:t>現状分析</a:t>
            </a:r>
            <a:endParaRPr kumimoji="1" lang="ja-JP" altLang="en-US" b="1">
              <a:latin typeface="ＭＳ Ｐゴシック" panose="020B0600070205080204" pitchFamily="50" charset="-128"/>
              <a:ea typeface="ＭＳ Ｐゴシック" panose="020B0600070205080204" pitchFamily="50" charset="-128"/>
            </a:endParaRPr>
          </a:p>
        </p:txBody>
      </p:sp>
      <p:pic>
        <p:nvPicPr>
          <p:cNvPr id="10" name="図 11"/>
          <p:cNvPicPr>
            <a:picLocks noChangeAspect="1"/>
          </p:cNvPicPr>
          <p:nvPr/>
        </p:nvPicPr>
        <p:blipFill>
          <a:blip r:embed="rId3" cstate="screen">
            <a:extLst>
              <a:ext uri="{28A0092B-C50C-407E-A947-70E740481C1C}">
                <a14:useLocalDpi xmlns:a14="http://schemas.microsoft.com/office/drawing/2010/main" xmlns=""/>
              </a:ext>
            </a:extLst>
          </a:blip>
          <a:stretch>
            <a:fillRect/>
          </a:stretch>
        </p:blipFill>
        <p:spPr>
          <a:xfrm>
            <a:off x="5395001" y="1599578"/>
            <a:ext cx="3604791" cy="2703593"/>
          </a:xfrm>
          <a:prstGeom prst="rect">
            <a:avLst/>
          </a:prstGeom>
        </p:spPr>
      </p:pic>
      <p:pic>
        <p:nvPicPr>
          <p:cNvPr id="8" name="図 7"/>
          <p:cNvPicPr>
            <a:picLocks noChangeAspect="1"/>
          </p:cNvPicPr>
          <p:nvPr/>
        </p:nvPicPr>
        <p:blipFill>
          <a:blip r:embed="rId4" cstate="print">
            <a:extLst>
              <a:ext uri="{28A0092B-C50C-407E-A947-70E740481C1C}">
                <a14:useLocalDpi xmlns:a14="http://schemas.microsoft.com/office/drawing/2010/main" xmlns=""/>
              </a:ext>
            </a:extLst>
          </a:blip>
          <a:stretch>
            <a:fillRect/>
          </a:stretch>
        </p:blipFill>
        <p:spPr>
          <a:xfrm>
            <a:off x="9129010" y="3146849"/>
            <a:ext cx="2727988" cy="2041222"/>
          </a:xfrm>
          <a:prstGeom prst="rect">
            <a:avLst/>
          </a:prstGeom>
        </p:spPr>
      </p:pic>
      <p:sp>
        <p:nvSpPr>
          <p:cNvPr id="11" name="テキスト ボックス 7"/>
          <p:cNvSpPr txBox="1"/>
          <p:nvPr/>
        </p:nvSpPr>
        <p:spPr>
          <a:xfrm>
            <a:off x="508000" y="95474"/>
            <a:ext cx="4437487" cy="523220"/>
          </a:xfrm>
          <a:prstGeom prst="rect">
            <a:avLst/>
          </a:prstGeom>
          <a:noFill/>
        </p:spPr>
        <p:txBody>
          <a:bodyPr wrap="square" rtlCol="0">
            <a:spAutoFit/>
          </a:bodyPr>
          <a:lstStyle/>
          <a:p>
            <a:r>
              <a:rPr kumimoji="1" lang="ja-JP" altLang="en-US" sz="2800" dirty="0"/>
              <a:t>実地</a:t>
            </a:r>
            <a:r>
              <a:rPr kumimoji="1" lang="ja-JP" altLang="en-US" sz="2800" dirty="0" smtClean="0"/>
              <a:t>調査③</a:t>
            </a:r>
            <a:endParaRPr kumimoji="1" lang="ja-JP" altLang="en-US" sz="2800" dirty="0"/>
          </a:p>
        </p:txBody>
      </p:sp>
      <p:sp>
        <p:nvSpPr>
          <p:cNvPr id="12" name="テキスト ボックス 25"/>
          <p:cNvSpPr txBox="1"/>
          <p:nvPr/>
        </p:nvSpPr>
        <p:spPr>
          <a:xfrm>
            <a:off x="508000" y="572084"/>
            <a:ext cx="8032968" cy="646331"/>
          </a:xfrm>
          <a:prstGeom prst="rect">
            <a:avLst/>
          </a:prstGeom>
          <a:noFill/>
        </p:spPr>
        <p:txBody>
          <a:bodyPr wrap="none" rtlCol="0">
            <a:spAutoFit/>
          </a:bodyPr>
          <a:lstStyle/>
          <a:p>
            <a:r>
              <a:rPr kumimoji="1" lang="ja-JP" altLang="en-US" sz="3600" dirty="0" smtClean="0"/>
              <a:t>愛の国　愛顔の</a:t>
            </a:r>
            <a:r>
              <a:rPr kumimoji="1" lang="ja-JP" altLang="en-US" sz="3600" dirty="0" err="1" smtClean="0"/>
              <a:t>え</a:t>
            </a:r>
            <a:r>
              <a:rPr kumimoji="1" lang="ja-JP" altLang="en-US" sz="3600" dirty="0" smtClean="0"/>
              <a:t>ひめフェスティバル</a:t>
            </a:r>
            <a:endParaRPr kumimoji="1" lang="ja-JP" altLang="en-US" sz="3600" dirty="0"/>
          </a:p>
        </p:txBody>
      </p:sp>
    </p:spTree>
    <p:extLst>
      <p:ext uri="{BB962C8B-B14F-4D97-AF65-F5344CB8AC3E}">
        <p14:creationId xmlns:p14="http://schemas.microsoft.com/office/powerpoint/2010/main" xmlns="" val="21966936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3F77E22E-D6F1-4B21-AE73-C7A4474996E0}" type="slidenum">
              <a:rPr kumimoji="1" lang="ja-JP" altLang="en-US" smtClean="0"/>
              <a:pPr/>
              <a:t>2</a:t>
            </a:fld>
            <a:endParaRPr kumimoji="1" lang="ja-JP" altLang="en-US"/>
          </a:p>
        </p:txBody>
      </p:sp>
      <p:sp>
        <p:nvSpPr>
          <p:cNvPr id="3" name="テキスト ボックス 4"/>
          <p:cNvSpPr txBox="1"/>
          <p:nvPr/>
        </p:nvSpPr>
        <p:spPr>
          <a:xfrm>
            <a:off x="4531057" y="1624084"/>
            <a:ext cx="184731" cy="369332"/>
          </a:xfrm>
          <a:prstGeom prst="rect">
            <a:avLst/>
          </a:prstGeom>
          <a:noFill/>
        </p:spPr>
        <p:txBody>
          <a:bodyPr wrap="none" rtlCol="0">
            <a:spAutoFit/>
          </a:bodyPr>
          <a:lstStyle/>
          <a:p>
            <a:endParaRPr kumimoji="1" lang="ja-JP" altLang="en-US"/>
          </a:p>
        </p:txBody>
      </p:sp>
      <p:sp>
        <p:nvSpPr>
          <p:cNvPr id="6" name="テキスト ボックス 4"/>
          <p:cNvSpPr txBox="1"/>
          <p:nvPr/>
        </p:nvSpPr>
        <p:spPr>
          <a:xfrm>
            <a:off x="4531057" y="1624084"/>
            <a:ext cx="184731" cy="369332"/>
          </a:xfrm>
          <a:prstGeom prst="rect">
            <a:avLst/>
          </a:prstGeom>
          <a:noFill/>
        </p:spPr>
        <p:txBody>
          <a:bodyPr wrap="none" rtlCol="0">
            <a:spAutoFit/>
          </a:bodyPr>
          <a:lstStyle/>
          <a:p>
            <a:endParaRPr kumimoji="1" lang="ja-JP" altLang="en-US"/>
          </a:p>
        </p:txBody>
      </p:sp>
      <p:sp>
        <p:nvSpPr>
          <p:cNvPr id="7" name="テキスト ボックス 4"/>
          <p:cNvSpPr txBox="1"/>
          <p:nvPr/>
        </p:nvSpPr>
        <p:spPr>
          <a:xfrm>
            <a:off x="508000" y="558800"/>
            <a:ext cx="2031325" cy="646331"/>
          </a:xfrm>
          <a:prstGeom prst="rect">
            <a:avLst/>
          </a:prstGeom>
          <a:noFill/>
        </p:spPr>
        <p:txBody>
          <a:bodyPr wrap="none" rtlCol="0">
            <a:spAutoFit/>
          </a:bodyPr>
          <a:lstStyle/>
          <a:p>
            <a:r>
              <a:rPr lang="ja-JP" altLang="en-US" sz="3600" dirty="0" smtClean="0"/>
              <a:t>研究概要</a:t>
            </a:r>
            <a:endParaRPr kumimoji="1" lang="ja-JP" altLang="en-US" sz="3600" dirty="0"/>
          </a:p>
        </p:txBody>
      </p:sp>
      <p:sp>
        <p:nvSpPr>
          <p:cNvPr id="2" name="テキスト ボックス 7"/>
          <p:cNvSpPr txBox="1"/>
          <p:nvPr/>
        </p:nvSpPr>
        <p:spPr>
          <a:xfrm>
            <a:off x="650565" y="2188564"/>
            <a:ext cx="11115190" cy="3385542"/>
          </a:xfrm>
          <a:prstGeom prst="rect">
            <a:avLst/>
          </a:prstGeom>
          <a:noFill/>
        </p:spPr>
        <p:txBody>
          <a:bodyPr wrap="square" rtlCol="0">
            <a:spAutoFit/>
          </a:bodyPr>
          <a:lstStyle/>
          <a:p>
            <a:r>
              <a:rPr lang="ja-JP" altLang="en-US" sz="2800" dirty="0"/>
              <a:t>現在、全国アイドルとは異なるご当地アイドルが注目されてる。</a:t>
            </a:r>
            <a:endParaRPr lang="en-US" altLang="ja-JP" sz="2800" dirty="0"/>
          </a:p>
          <a:p>
            <a:r>
              <a:rPr lang="ja-JP" altLang="en-US" sz="2800" dirty="0"/>
              <a:t>また、グループ数も増加している。</a:t>
            </a:r>
            <a:endParaRPr kumimoji="1" lang="en-US" altLang="ja-JP" dirty="0"/>
          </a:p>
          <a:p>
            <a:endParaRPr lang="en-US" altLang="ja-JP" dirty="0"/>
          </a:p>
          <a:p>
            <a:r>
              <a:rPr lang="ja-JP" altLang="en-US" sz="2800" dirty="0"/>
              <a:t>本研究では、ご当地アイドルが地域活性化でどのような影響を</a:t>
            </a:r>
            <a:endParaRPr lang="en-US" altLang="ja-JP" sz="2800" dirty="0"/>
          </a:p>
          <a:p>
            <a:r>
              <a:rPr lang="ja-JP" altLang="en-US" sz="2800" dirty="0"/>
              <a:t>与えるのか明らかにしていく。</a:t>
            </a:r>
            <a:endParaRPr lang="en-US" altLang="ja-JP" sz="2800" dirty="0"/>
          </a:p>
          <a:p>
            <a:endParaRPr lang="en-US" altLang="ja-JP" sz="2800" dirty="0"/>
          </a:p>
          <a:p>
            <a:r>
              <a:rPr lang="ja-JP" altLang="en-US" sz="2800" dirty="0"/>
              <a:t>地方自治体が今後、ご当地アイドルをどう活用していけばいいか</a:t>
            </a:r>
            <a:endParaRPr lang="en-US" altLang="ja-JP" sz="2800" dirty="0"/>
          </a:p>
          <a:p>
            <a:r>
              <a:rPr lang="ja-JP" altLang="en-US" sz="2800" dirty="0" smtClean="0"/>
              <a:t>考察す</a:t>
            </a:r>
            <a:r>
              <a:rPr lang="ja-JP" altLang="en-US" sz="2800" dirty="0"/>
              <a:t>る</a:t>
            </a:r>
            <a:r>
              <a:rPr lang="ja-JP" altLang="en-US" sz="2800" dirty="0" smtClean="0"/>
              <a:t>。</a:t>
            </a:r>
            <a:endParaRPr kumimoji="1" lang="en-US" altLang="ja-JP" dirty="0"/>
          </a:p>
        </p:txBody>
      </p:sp>
    </p:spTree>
    <p:extLst>
      <p:ext uri="{BB962C8B-B14F-4D97-AF65-F5344CB8AC3E}">
        <p14:creationId xmlns:p14="http://schemas.microsoft.com/office/powerpoint/2010/main" xmlns="" val="28086208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20</a:t>
            </a:fld>
            <a:endParaRPr lang="ja-JP" altLang="en-US"/>
          </a:p>
        </p:txBody>
      </p:sp>
      <p:sp>
        <p:nvSpPr>
          <p:cNvPr id="3" name="テキスト ボックス 4"/>
          <p:cNvSpPr txBox="1"/>
          <p:nvPr/>
        </p:nvSpPr>
        <p:spPr>
          <a:xfrm>
            <a:off x="508000" y="571679"/>
            <a:ext cx="3877985" cy="646331"/>
          </a:xfrm>
          <a:prstGeom prst="rect">
            <a:avLst/>
          </a:prstGeom>
          <a:noFill/>
        </p:spPr>
        <p:txBody>
          <a:bodyPr wrap="none" rtlCol="0">
            <a:spAutoFit/>
          </a:bodyPr>
          <a:lstStyle/>
          <a:p>
            <a:r>
              <a:rPr lang="ja-JP" altLang="en-US" sz="3600" smtClean="0"/>
              <a:t>実地調査のまとめ</a:t>
            </a:r>
            <a:endParaRPr kumimoji="1" lang="ja-JP" altLang="en-US" sz="3600"/>
          </a:p>
        </p:txBody>
      </p:sp>
      <p:sp>
        <p:nvSpPr>
          <p:cNvPr id="4" name="テキスト ボックス 3"/>
          <p:cNvSpPr txBox="1"/>
          <p:nvPr/>
        </p:nvSpPr>
        <p:spPr>
          <a:xfrm>
            <a:off x="1888525" y="2924011"/>
            <a:ext cx="8223883" cy="1384995"/>
          </a:xfrm>
          <a:prstGeom prst="rect">
            <a:avLst/>
          </a:prstGeom>
          <a:noFill/>
        </p:spPr>
        <p:txBody>
          <a:bodyPr wrap="square" rtlCol="0">
            <a:spAutoFit/>
          </a:bodyPr>
          <a:lstStyle/>
          <a:p>
            <a:pPr algn="ctr"/>
            <a:r>
              <a:rPr kumimoji="1" lang="ja-JP" altLang="en-US" sz="2800" smtClean="0"/>
              <a:t>ご当地</a:t>
            </a:r>
            <a:r>
              <a:rPr kumimoji="1" lang="ja-JP" altLang="en-US" sz="2800"/>
              <a:t>アイドルは</a:t>
            </a:r>
            <a:r>
              <a:rPr lang="ja-JP" altLang="en-US" sz="2800"/>
              <a:t>注目され</a:t>
            </a:r>
            <a:r>
              <a:rPr kumimoji="1" lang="ja-JP" altLang="en-US" sz="2800"/>
              <a:t>ている</a:t>
            </a:r>
            <a:r>
              <a:rPr lang="ja-JP" altLang="en-US" sz="2800"/>
              <a:t>にもかかわらず</a:t>
            </a:r>
            <a:r>
              <a:rPr lang="ja-JP" altLang="en-US" sz="2800" smtClean="0"/>
              <a:t>、</a:t>
            </a:r>
            <a:endParaRPr kumimoji="1" lang="en-US" altLang="ja-JP" sz="2800"/>
          </a:p>
          <a:p>
            <a:r>
              <a:rPr lang="ja-JP" altLang="en-US" sz="2800" smtClean="0"/>
              <a:t>振興課</a:t>
            </a:r>
            <a:r>
              <a:rPr lang="ja-JP" altLang="en-US" sz="2800"/>
              <a:t>の方のインタビュー</a:t>
            </a:r>
            <a:r>
              <a:rPr kumimoji="1" lang="ja-JP" altLang="en-US" sz="2800"/>
              <a:t>か</a:t>
            </a:r>
            <a:r>
              <a:rPr lang="ja-JP" altLang="en-US" sz="2800"/>
              <a:t>らは</a:t>
            </a:r>
            <a:endParaRPr lang="en-US" altLang="ja-JP" sz="2800"/>
          </a:p>
          <a:p>
            <a:r>
              <a:rPr lang="ja-JP" altLang="en-US" sz="2800"/>
              <a:t>ご当地アイドルへの関心が</a:t>
            </a:r>
            <a:r>
              <a:rPr lang="ja-JP" altLang="en-US" sz="2800" b="1" dirty="0">
                <a:solidFill>
                  <a:srgbClr val="FF0000"/>
                </a:solidFill>
              </a:rPr>
              <a:t>感じられなかった。</a:t>
            </a:r>
            <a:endParaRPr lang="en-US" altLang="ja-JP" sz="2800"/>
          </a:p>
        </p:txBody>
      </p:sp>
      <p:sp>
        <p:nvSpPr>
          <p:cNvPr id="5" name="テキスト ボックス 5"/>
          <p:cNvSpPr txBox="1"/>
          <p:nvPr/>
        </p:nvSpPr>
        <p:spPr>
          <a:xfrm>
            <a:off x="10749002" y="202347"/>
            <a:ext cx="1107996" cy="369332"/>
          </a:xfrm>
          <a:prstGeom prst="rect">
            <a:avLst/>
          </a:prstGeom>
          <a:noFill/>
        </p:spPr>
        <p:txBody>
          <a:bodyPr wrap="none" rtlCol="0">
            <a:spAutoFit/>
          </a:bodyPr>
          <a:lstStyle/>
          <a:p>
            <a:r>
              <a:rPr kumimoji="1" lang="ja-JP" altLang="en-US" b="1" smtClean="0">
                <a:latin typeface="ＭＳ Ｐゴシック" panose="020B0600070205080204" pitchFamily="50" charset="-128"/>
                <a:ea typeface="ＭＳ Ｐゴシック" panose="020B0600070205080204" pitchFamily="50" charset="-128"/>
              </a:rPr>
              <a:t>現状分析</a:t>
            </a:r>
            <a:endParaRPr kumimoji="1" lang="ja-JP" altLang="en-US" b="1">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xmlns="" val="171262099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21</a:t>
            </a:fld>
            <a:endParaRPr lang="ja-JP" altLang="en-US"/>
          </a:p>
        </p:txBody>
      </p:sp>
      <p:sp>
        <p:nvSpPr>
          <p:cNvPr id="7" name="テキスト ボックス 23"/>
          <p:cNvSpPr txBox="1"/>
          <p:nvPr/>
        </p:nvSpPr>
        <p:spPr>
          <a:xfrm>
            <a:off x="508000" y="558800"/>
            <a:ext cx="2031325" cy="646331"/>
          </a:xfrm>
          <a:prstGeom prst="rect">
            <a:avLst/>
          </a:prstGeom>
          <a:noFill/>
        </p:spPr>
        <p:txBody>
          <a:bodyPr wrap="none" rtlCol="0">
            <a:spAutoFit/>
          </a:bodyPr>
          <a:lstStyle/>
          <a:p>
            <a:r>
              <a:rPr kumimoji="1" lang="ja-JP" altLang="en-US" sz="3600" smtClean="0"/>
              <a:t>問題意識</a:t>
            </a:r>
            <a:endParaRPr kumimoji="1" lang="ja-JP" altLang="en-US" sz="3600"/>
          </a:p>
        </p:txBody>
      </p:sp>
      <p:sp>
        <p:nvSpPr>
          <p:cNvPr id="8" name="テキスト ボックス 7"/>
          <p:cNvSpPr txBox="1"/>
          <p:nvPr/>
        </p:nvSpPr>
        <p:spPr>
          <a:xfrm>
            <a:off x="10749002" y="202347"/>
            <a:ext cx="1114408" cy="369332"/>
          </a:xfrm>
          <a:prstGeom prst="rect">
            <a:avLst/>
          </a:prstGeom>
          <a:noFill/>
        </p:spPr>
        <p:txBody>
          <a:bodyPr wrap="none" rtlCol="0">
            <a:spAutoFit/>
          </a:bodyPr>
          <a:lstStyle/>
          <a:p>
            <a:r>
              <a:rPr lang="ja-JP" altLang="en-US" b="1" smtClean="0">
                <a:latin typeface="ＭＳ Ｐゴシック" panose="020B0600070205080204" pitchFamily="50" charset="-128"/>
                <a:ea typeface="ＭＳ Ｐゴシック" panose="020B0600070205080204" pitchFamily="50" charset="-128"/>
              </a:rPr>
              <a:t>問題</a:t>
            </a:r>
            <a:r>
              <a:rPr lang="ja-JP" altLang="en-US" b="1">
                <a:latin typeface="ＭＳ Ｐゴシック" panose="020B0600070205080204" pitchFamily="50" charset="-128"/>
                <a:ea typeface="ＭＳ Ｐゴシック" panose="020B0600070205080204" pitchFamily="50" charset="-128"/>
              </a:rPr>
              <a:t>意識</a:t>
            </a:r>
            <a:endParaRPr kumimoji="1" lang="ja-JP" altLang="en-US" b="1">
              <a:latin typeface="ＭＳ Ｐゴシック" panose="020B0600070205080204" pitchFamily="50" charset="-128"/>
              <a:ea typeface="ＭＳ Ｐゴシック" panose="020B0600070205080204" pitchFamily="50" charset="-128"/>
            </a:endParaRPr>
          </a:p>
        </p:txBody>
      </p:sp>
      <p:sp>
        <p:nvSpPr>
          <p:cNvPr id="9" name="テキスト ボックス 11"/>
          <p:cNvSpPr txBox="1"/>
          <p:nvPr/>
        </p:nvSpPr>
        <p:spPr>
          <a:xfrm>
            <a:off x="2441652" y="3217768"/>
            <a:ext cx="8456382" cy="1384995"/>
          </a:xfrm>
          <a:prstGeom prst="rect">
            <a:avLst/>
          </a:prstGeom>
          <a:noFill/>
        </p:spPr>
        <p:txBody>
          <a:bodyPr wrap="square" rtlCol="0">
            <a:spAutoFit/>
          </a:bodyPr>
          <a:lstStyle/>
          <a:p>
            <a:r>
              <a:rPr lang="ja-JP" altLang="en-US" sz="2800" dirty="0">
                <a:solidFill>
                  <a:srgbClr val="FF0000"/>
                </a:solidFill>
              </a:rPr>
              <a:t>振興課の方からは関心が感じられなかったが、</a:t>
            </a:r>
            <a:endParaRPr lang="en-US" altLang="ja-JP" sz="2800" dirty="0">
              <a:solidFill>
                <a:srgbClr val="FF0000"/>
              </a:solidFill>
            </a:endParaRPr>
          </a:p>
          <a:p>
            <a:r>
              <a:rPr lang="ja-JP" altLang="en-US" sz="2800" dirty="0">
                <a:solidFill>
                  <a:srgbClr val="FF0000"/>
                </a:solidFill>
              </a:rPr>
              <a:t>ご当地</a:t>
            </a:r>
            <a:r>
              <a:rPr lang="ja-JP" altLang="en-US" sz="2800" dirty="0" smtClean="0">
                <a:solidFill>
                  <a:srgbClr val="FF0000"/>
                </a:solidFill>
              </a:rPr>
              <a:t>アイドルも地域活性化活動をして</a:t>
            </a:r>
            <a:r>
              <a:rPr lang="ja-JP" altLang="en-US" sz="2800" dirty="0">
                <a:solidFill>
                  <a:srgbClr val="FF0000"/>
                </a:solidFill>
              </a:rPr>
              <a:t>いるので、</a:t>
            </a:r>
            <a:endParaRPr lang="en-US" altLang="ja-JP" sz="2800" dirty="0">
              <a:solidFill>
                <a:srgbClr val="FF0000"/>
              </a:solidFill>
            </a:endParaRPr>
          </a:p>
          <a:p>
            <a:r>
              <a:rPr lang="ja-JP" altLang="en-US" sz="2800" dirty="0" smtClean="0">
                <a:solidFill>
                  <a:srgbClr val="FF0000"/>
                </a:solidFill>
              </a:rPr>
              <a:t>圏内の人に</a:t>
            </a:r>
            <a:r>
              <a:rPr lang="ja-JP" altLang="en-US" sz="2800" dirty="0" smtClean="0">
                <a:solidFill>
                  <a:srgbClr val="FF0000"/>
                </a:solidFill>
              </a:rPr>
              <a:t>受け入れられやすいの</a:t>
            </a:r>
            <a:r>
              <a:rPr lang="ja-JP" altLang="en-US" sz="2800" dirty="0">
                <a:solidFill>
                  <a:srgbClr val="FF0000"/>
                </a:solidFill>
              </a:rPr>
              <a:t>ではないか？</a:t>
            </a:r>
            <a:endParaRPr lang="en-US" altLang="ja-JP" sz="2400" dirty="0"/>
          </a:p>
        </p:txBody>
      </p:sp>
    </p:spTree>
    <p:extLst>
      <p:ext uri="{BB962C8B-B14F-4D97-AF65-F5344CB8AC3E}">
        <p14:creationId xmlns:p14="http://schemas.microsoft.com/office/powerpoint/2010/main" xmlns="" val="371785394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a:xfrm>
            <a:off x="1011207" y="2452763"/>
            <a:ext cx="3757682" cy="750627"/>
          </a:xfrm>
          <a:prstGeom prst="roundRect">
            <a:avLst/>
          </a:prstGeom>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22</a:t>
            </a:fld>
            <a:endParaRPr lang="ja-JP" altLang="en-US"/>
          </a:p>
        </p:txBody>
      </p:sp>
      <p:sp>
        <p:nvSpPr>
          <p:cNvPr id="4" name="テキスト ボックス 3"/>
          <p:cNvSpPr txBox="1"/>
          <p:nvPr/>
        </p:nvSpPr>
        <p:spPr>
          <a:xfrm>
            <a:off x="508000" y="558800"/>
            <a:ext cx="1107996" cy="646331"/>
          </a:xfrm>
          <a:prstGeom prst="rect">
            <a:avLst/>
          </a:prstGeom>
          <a:noFill/>
        </p:spPr>
        <p:txBody>
          <a:bodyPr wrap="none" rtlCol="0">
            <a:spAutoFit/>
          </a:bodyPr>
          <a:lstStyle/>
          <a:p>
            <a:r>
              <a:rPr kumimoji="1" lang="ja-JP" altLang="en-US" sz="3600" smtClean="0"/>
              <a:t>目次</a:t>
            </a:r>
            <a:endParaRPr kumimoji="1" lang="ja-JP" altLang="en-US" sz="3600"/>
          </a:p>
        </p:txBody>
      </p:sp>
      <p:sp>
        <p:nvSpPr>
          <p:cNvPr id="6" name="正方形/長方形 5"/>
          <p:cNvSpPr/>
          <p:nvPr/>
        </p:nvSpPr>
        <p:spPr>
          <a:xfrm>
            <a:off x="5977217" y="3244334"/>
            <a:ext cx="237566" cy="369332"/>
          </a:xfrm>
          <a:prstGeom prst="rect">
            <a:avLst/>
          </a:prstGeom>
        </p:spPr>
        <p:txBody>
          <a:bodyPr wrap="none">
            <a:spAutoFit/>
          </a:bodyPr>
          <a:lstStyle/>
          <a:p>
            <a:r>
              <a:rPr lang="ja-JP" altLang="en-US" smtClean="0"/>
              <a:t> </a:t>
            </a:r>
            <a:endParaRPr lang="ja-JP" altLang="en-US"/>
          </a:p>
        </p:txBody>
      </p:sp>
      <p:sp>
        <p:nvSpPr>
          <p:cNvPr id="8" name="テキスト ボックス 4"/>
          <p:cNvSpPr txBox="1"/>
          <p:nvPr/>
        </p:nvSpPr>
        <p:spPr>
          <a:xfrm>
            <a:off x="1061998" y="1747078"/>
            <a:ext cx="3690434" cy="3970318"/>
          </a:xfrm>
          <a:prstGeom prst="rect">
            <a:avLst/>
          </a:prstGeom>
          <a:noFill/>
        </p:spPr>
        <p:txBody>
          <a:bodyPr wrap="none" rtlCol="0">
            <a:spAutoFit/>
          </a:bodyPr>
          <a:lstStyle/>
          <a:p>
            <a:r>
              <a:rPr lang="en-US" altLang="ja-JP" sz="2800" dirty="0"/>
              <a:t>1.</a:t>
            </a:r>
            <a:r>
              <a:rPr lang="ja-JP" altLang="en-US" sz="2800" dirty="0"/>
              <a:t>現状</a:t>
            </a:r>
            <a:r>
              <a:rPr lang="ja-JP" altLang="en-US" sz="2800" dirty="0" smtClean="0"/>
              <a:t>分析と問題意識</a:t>
            </a:r>
            <a:endParaRPr lang="en-US" altLang="ja-JP" sz="2800" dirty="0"/>
          </a:p>
          <a:p>
            <a:endParaRPr lang="en-US" altLang="ja-JP" sz="2800" dirty="0"/>
          </a:p>
          <a:p>
            <a:r>
              <a:rPr lang="en-US" altLang="ja-JP" sz="2800" dirty="0"/>
              <a:t>2.</a:t>
            </a:r>
            <a:r>
              <a:rPr lang="ja-JP" altLang="en-US" sz="2800" dirty="0"/>
              <a:t>先行研究と研究</a:t>
            </a:r>
            <a:r>
              <a:rPr lang="ja-JP" altLang="en-US" sz="2800" dirty="0" smtClean="0"/>
              <a:t>目的</a:t>
            </a:r>
            <a:endParaRPr lang="en-US" altLang="ja-JP" dirty="0"/>
          </a:p>
          <a:p>
            <a:endParaRPr lang="en-US" altLang="ja-JP" sz="2800" dirty="0"/>
          </a:p>
          <a:p>
            <a:r>
              <a:rPr lang="en-US" altLang="ja-JP" sz="2800" dirty="0"/>
              <a:t>3.</a:t>
            </a:r>
            <a:r>
              <a:rPr lang="ja-JP" altLang="en-US" sz="2800" dirty="0"/>
              <a:t>仮説導出と仮説</a:t>
            </a:r>
            <a:endParaRPr lang="en-US" altLang="ja-JP" dirty="0"/>
          </a:p>
          <a:p>
            <a:endParaRPr lang="en-US" altLang="ja-JP" sz="2800" dirty="0"/>
          </a:p>
          <a:p>
            <a:r>
              <a:rPr lang="en-US" altLang="ja-JP" sz="2800" dirty="0"/>
              <a:t>4.</a:t>
            </a:r>
            <a:r>
              <a:rPr lang="ja-JP" altLang="en-US" sz="2800" dirty="0" smtClean="0"/>
              <a:t>検証</a:t>
            </a:r>
            <a:endParaRPr lang="ja-JP" altLang="en-US" dirty="0"/>
          </a:p>
          <a:p>
            <a:endParaRPr lang="en-US" altLang="ja-JP" sz="2800" dirty="0"/>
          </a:p>
          <a:p>
            <a:r>
              <a:rPr lang="en-US" altLang="ja-JP" sz="2800" dirty="0"/>
              <a:t>5.</a:t>
            </a:r>
            <a:r>
              <a:rPr lang="ja-JP" altLang="en-US" sz="2800" dirty="0" smtClean="0"/>
              <a:t>インプリケーション</a:t>
            </a:r>
            <a:endParaRPr lang="en-US" altLang="ja-JP" dirty="0"/>
          </a:p>
        </p:txBody>
      </p:sp>
    </p:spTree>
    <p:extLst>
      <p:ext uri="{BB962C8B-B14F-4D97-AF65-F5344CB8AC3E}">
        <p14:creationId xmlns:p14="http://schemas.microsoft.com/office/powerpoint/2010/main" xmlns="" val="239580327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08000" y="2164601"/>
            <a:ext cx="10984015" cy="3487603"/>
          </a:xfrm>
          <a:prstGeom prst="rect">
            <a:avLst/>
          </a:prstGeom>
        </p:spPr>
      </p:pic>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23</a:t>
            </a:fld>
            <a:endParaRPr lang="ja-JP" altLang="en-US"/>
          </a:p>
        </p:txBody>
      </p:sp>
      <p:sp>
        <p:nvSpPr>
          <p:cNvPr id="3" name="テキスト ボックス 2"/>
          <p:cNvSpPr txBox="1"/>
          <p:nvPr/>
        </p:nvSpPr>
        <p:spPr>
          <a:xfrm>
            <a:off x="10749002" y="202347"/>
            <a:ext cx="1114408" cy="369332"/>
          </a:xfrm>
          <a:prstGeom prst="rect">
            <a:avLst/>
          </a:prstGeom>
          <a:noFill/>
        </p:spPr>
        <p:txBody>
          <a:bodyPr wrap="none" rtlCol="0">
            <a:spAutoFit/>
          </a:bodyPr>
          <a:lstStyle/>
          <a:p>
            <a:r>
              <a:rPr kumimoji="1" lang="ja-JP" altLang="en-US" b="1" smtClean="0">
                <a:latin typeface="ＭＳ Ｐゴシック" panose="020B0600070205080204" pitchFamily="50" charset="-128"/>
                <a:ea typeface="ＭＳ Ｐゴシック" panose="020B0600070205080204" pitchFamily="50" charset="-128"/>
              </a:rPr>
              <a:t>先行研究</a:t>
            </a:r>
            <a:endParaRPr kumimoji="1" lang="ja-JP" altLang="en-US" b="1">
              <a:latin typeface="ＭＳ Ｐゴシック" panose="020B0600070205080204" pitchFamily="50" charset="-128"/>
              <a:ea typeface="ＭＳ Ｐゴシック" panose="020B0600070205080204" pitchFamily="50" charset="-128"/>
            </a:endParaRPr>
          </a:p>
        </p:txBody>
      </p:sp>
      <p:sp>
        <p:nvSpPr>
          <p:cNvPr id="4" name="テキスト ボックス 23"/>
          <p:cNvSpPr txBox="1"/>
          <p:nvPr/>
        </p:nvSpPr>
        <p:spPr>
          <a:xfrm>
            <a:off x="508000" y="558800"/>
            <a:ext cx="7109639" cy="646331"/>
          </a:xfrm>
          <a:prstGeom prst="rect">
            <a:avLst/>
          </a:prstGeom>
          <a:noFill/>
        </p:spPr>
        <p:txBody>
          <a:bodyPr wrap="none" rtlCol="0">
            <a:spAutoFit/>
          </a:bodyPr>
          <a:lstStyle/>
          <a:p>
            <a:r>
              <a:rPr lang="ja-JP" altLang="en-US" sz="3600" smtClean="0"/>
              <a:t>地域活性化を扱った先行研究一覧</a:t>
            </a:r>
            <a:endParaRPr kumimoji="1" lang="ja-JP" altLang="en-US" sz="3600"/>
          </a:p>
        </p:txBody>
      </p:sp>
      <p:sp>
        <p:nvSpPr>
          <p:cNvPr id="5" name="テキスト ボックス 4"/>
          <p:cNvSpPr txBox="1"/>
          <p:nvPr/>
        </p:nvSpPr>
        <p:spPr>
          <a:xfrm>
            <a:off x="770314" y="2477242"/>
            <a:ext cx="10535892" cy="2862322"/>
          </a:xfrm>
          <a:prstGeom prst="rect">
            <a:avLst/>
          </a:prstGeom>
          <a:noFill/>
        </p:spPr>
        <p:txBody>
          <a:bodyPr wrap="square" rtlCol="0">
            <a:spAutoFit/>
          </a:bodyPr>
          <a:lstStyle/>
          <a:p>
            <a:pPr marL="285750" indent="-285750">
              <a:buFont typeface="Arial" panose="020B0604020202020204" pitchFamily="34" charset="0"/>
              <a:buChar char="•"/>
            </a:pPr>
            <a:r>
              <a:rPr lang="ja-JP" altLang="en-US" sz="2000" dirty="0"/>
              <a:t>俵 慎一   （</a:t>
            </a:r>
            <a:r>
              <a:rPr lang="en-US" altLang="ja-JP" sz="2000" dirty="0"/>
              <a:t>2011</a:t>
            </a:r>
            <a:r>
              <a:rPr lang="ja-JP" altLang="en-US" sz="2000" dirty="0"/>
              <a:t>）「</a:t>
            </a:r>
            <a:r>
              <a:rPr lang="en-US" altLang="ja-JP" sz="2000" dirty="0"/>
              <a:t>B</a:t>
            </a:r>
            <a:r>
              <a:rPr lang="ja-JP" altLang="en-US" sz="2000" dirty="0"/>
              <a:t>級ご当地グルメでまちおこし」学芸出版社</a:t>
            </a:r>
            <a:endParaRPr lang="en-US" altLang="ja-JP" sz="2000" dirty="0"/>
          </a:p>
          <a:p>
            <a:pPr marL="285750" indent="-285750">
              <a:buFont typeface="Arial" panose="020B0604020202020204" pitchFamily="34" charset="0"/>
              <a:buChar char="•"/>
            </a:pPr>
            <a:r>
              <a:rPr lang="ja-JP" altLang="en-US" sz="2000" dirty="0"/>
              <a:t>保田 隆明（</a:t>
            </a:r>
            <a:r>
              <a:rPr lang="en-US" altLang="ja-JP" sz="2000" dirty="0"/>
              <a:t>2015</a:t>
            </a:r>
            <a:r>
              <a:rPr lang="ja-JP" altLang="en-US" sz="2000" dirty="0"/>
              <a:t>）「ふるさと納税によるクラウドファンディング 北海道東川町での効果事例 」   </a:t>
            </a:r>
            <a:r>
              <a:rPr lang="en-US" altLang="ja-JP" sz="2000" dirty="0"/>
              <a:t>『</a:t>
            </a:r>
            <a:r>
              <a:rPr lang="ja-JP" altLang="en-US" sz="2000" dirty="0"/>
              <a:t>地域開発 </a:t>
            </a:r>
            <a:r>
              <a:rPr lang="en-US" altLang="ja-JP" sz="2000" dirty="0"/>
              <a:t>Vol.608』</a:t>
            </a:r>
          </a:p>
          <a:p>
            <a:pPr marL="285750" indent="-285750">
              <a:buFont typeface="Arial" panose="020B0604020202020204" pitchFamily="34" charset="0"/>
              <a:buChar char="•"/>
            </a:pPr>
            <a:r>
              <a:rPr kumimoji="1" lang="ja-JP" altLang="en-US" sz="2000" dirty="0"/>
              <a:t>平川 英子（</a:t>
            </a:r>
            <a:r>
              <a:rPr kumimoji="1" lang="en-US" altLang="ja-JP" sz="2000" dirty="0"/>
              <a:t>2015</a:t>
            </a:r>
            <a:r>
              <a:rPr kumimoji="1" lang="ja-JP" altLang="en-US" sz="2000" dirty="0"/>
              <a:t>）「ふるさと納税の目的と効果、限界」</a:t>
            </a:r>
            <a:endParaRPr lang="ja-JP" altLang="en-US" sz="2000" dirty="0"/>
          </a:p>
          <a:p>
            <a:r>
              <a:rPr lang="ja-JP" altLang="en-US" sz="2000" dirty="0" smtClean="0">
                <a:latin typeface="メイリオ"/>
              </a:rPr>
              <a:t>　</a:t>
            </a:r>
            <a:r>
              <a:rPr lang="en-US" altLang="ja-JP" sz="2000" dirty="0" smtClean="0">
                <a:latin typeface="メイリオ"/>
              </a:rPr>
              <a:t>                        </a:t>
            </a:r>
            <a:r>
              <a:rPr kumimoji="1" lang="en-US" altLang="ja-JP" sz="2000" dirty="0"/>
              <a:t>『ZEIKEN </a:t>
            </a:r>
            <a:r>
              <a:rPr kumimoji="1" lang="ja-JP" altLang="en-US" sz="2000" dirty="0"/>
              <a:t>税研 </a:t>
            </a:r>
            <a:r>
              <a:rPr kumimoji="1" lang="en-US" altLang="ja-JP" sz="2000" dirty="0"/>
              <a:t>Vol.31 No.3』</a:t>
            </a:r>
          </a:p>
          <a:p>
            <a:pPr marL="285750" indent="-285750">
              <a:buFont typeface="Arial" panose="020B0604020202020204" pitchFamily="34" charset="0"/>
              <a:buChar char="•"/>
            </a:pPr>
            <a:r>
              <a:rPr kumimoji="1" lang="ja-JP" altLang="en-US" sz="2000" dirty="0"/>
              <a:t>笠原 博</a:t>
            </a:r>
            <a:r>
              <a:rPr lang="ja-JP" altLang="en-US" sz="2000" dirty="0"/>
              <a:t>   </a:t>
            </a:r>
            <a:r>
              <a:rPr kumimoji="1" lang="ja-JP" altLang="en-US" sz="2000" dirty="0"/>
              <a:t>（</a:t>
            </a:r>
            <a:r>
              <a:rPr kumimoji="1" lang="en-US" altLang="ja-JP" sz="2000" dirty="0"/>
              <a:t>2003</a:t>
            </a:r>
            <a:r>
              <a:rPr kumimoji="1" lang="ja-JP" altLang="en-US" sz="2000" dirty="0"/>
              <a:t>）「地域一体内発型の観光振興」</a:t>
            </a:r>
            <a:r>
              <a:rPr kumimoji="1" lang="en-US" altLang="ja-JP" sz="2000" dirty="0"/>
              <a:t>『</a:t>
            </a:r>
            <a:r>
              <a:rPr kumimoji="1" lang="ja-JP" altLang="en-US" sz="2000" dirty="0"/>
              <a:t>信用中金月報 </a:t>
            </a:r>
            <a:r>
              <a:rPr lang="en-US" altLang="ja-JP" sz="2000" dirty="0"/>
              <a:t>2003.6</a:t>
            </a:r>
            <a:r>
              <a:rPr lang="en-US" altLang="ja-JP" sz="2000" dirty="0">
                <a:latin typeface="メイリオ"/>
              </a:rPr>
              <a:t>』</a:t>
            </a:r>
            <a:endParaRPr kumimoji="1" lang="en-US" altLang="ja-JP" sz="2000" dirty="0"/>
          </a:p>
          <a:p>
            <a:pPr marL="285750" indent="-285750">
              <a:buFont typeface="Arial" panose="020B0604020202020204" pitchFamily="34" charset="0"/>
              <a:buChar char="•"/>
            </a:pPr>
            <a:r>
              <a:rPr lang="ja-JP" altLang="en-US" sz="2000" dirty="0"/>
              <a:t>新川 達郎（</a:t>
            </a:r>
            <a:r>
              <a:rPr lang="en-US" altLang="ja-JP" sz="2000" dirty="0"/>
              <a:t>2002</a:t>
            </a:r>
            <a:r>
              <a:rPr lang="ja-JP" altLang="en-US" sz="2000" dirty="0"/>
              <a:t>）「地域活性化政策に関する市町村計画行政の課題と展望 </a:t>
            </a:r>
            <a:r>
              <a:rPr lang="en-US" altLang="ja-JP" sz="2000" dirty="0"/>
              <a:t>-</a:t>
            </a:r>
            <a:r>
              <a:rPr lang="ja-JP" altLang="en-US" sz="2000" dirty="0"/>
              <a:t>東北地方の現状から</a:t>
            </a:r>
            <a:r>
              <a:rPr lang="en-US" altLang="ja-JP" sz="2000" dirty="0"/>
              <a:t>-</a:t>
            </a:r>
            <a:r>
              <a:rPr lang="ja-JP" altLang="en-US" sz="2000" dirty="0"/>
              <a:t>」</a:t>
            </a:r>
            <a:r>
              <a:rPr lang="en-US" altLang="ja-JP" sz="2000" dirty="0"/>
              <a:t>『</a:t>
            </a:r>
            <a:r>
              <a:rPr lang="ja-JP" altLang="en-US" sz="2000" dirty="0"/>
              <a:t>同志社政策科学研究</a:t>
            </a:r>
            <a:r>
              <a:rPr lang="en-US" altLang="ja-JP" sz="2000" dirty="0"/>
              <a:t>』</a:t>
            </a:r>
          </a:p>
          <a:p>
            <a:pPr marL="285750" indent="-285750">
              <a:buFont typeface="Arial" panose="020B0604020202020204" pitchFamily="34" charset="0"/>
              <a:buChar char="•"/>
            </a:pPr>
            <a:r>
              <a:rPr kumimoji="1" lang="ja-JP" altLang="en-US" sz="2000" dirty="0"/>
              <a:t>海老名</a:t>
            </a:r>
            <a:r>
              <a:rPr lang="ja-JP" altLang="en-US" sz="2000" dirty="0"/>
              <a:t>保 （</a:t>
            </a:r>
            <a:r>
              <a:rPr lang="en-US" altLang="ja-JP" sz="2000" dirty="0"/>
              <a:t>2009</a:t>
            </a:r>
            <a:r>
              <a:rPr lang="ja-JP" altLang="en-US" sz="2000" dirty="0"/>
              <a:t>）</a:t>
            </a:r>
            <a:r>
              <a:rPr lang="en-US" altLang="ja-JP" sz="2000" dirty="0"/>
              <a:t>『</a:t>
            </a:r>
            <a:r>
              <a:rPr lang="ja-JP" altLang="en-US" sz="2000" dirty="0"/>
              <a:t>奇跡のご当地ヒーロー「超神ネイガー」を作った男</a:t>
            </a:r>
            <a:r>
              <a:rPr lang="en-US" altLang="ja-JP" sz="2000" dirty="0"/>
              <a:t>』   WAVE</a:t>
            </a:r>
            <a:r>
              <a:rPr lang="ja-JP" altLang="en-US" sz="2000" dirty="0"/>
              <a:t>出版</a:t>
            </a:r>
            <a:endParaRPr kumimoji="1" lang="ja-JP" altLang="en-US" sz="2000" dirty="0"/>
          </a:p>
        </p:txBody>
      </p:sp>
    </p:spTree>
    <p:extLst>
      <p:ext uri="{BB962C8B-B14F-4D97-AF65-F5344CB8AC3E}">
        <p14:creationId xmlns:p14="http://schemas.microsoft.com/office/powerpoint/2010/main" xmlns="" val="49552232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24</a:t>
            </a:fld>
            <a:endParaRPr lang="ja-JP" altLang="en-US"/>
          </a:p>
        </p:txBody>
      </p:sp>
      <p:sp>
        <p:nvSpPr>
          <p:cNvPr id="3" name="テキスト ボックス 23"/>
          <p:cNvSpPr txBox="1"/>
          <p:nvPr/>
        </p:nvSpPr>
        <p:spPr>
          <a:xfrm>
            <a:off x="508000" y="558800"/>
            <a:ext cx="4801314" cy="646331"/>
          </a:xfrm>
          <a:prstGeom prst="rect">
            <a:avLst/>
          </a:prstGeom>
          <a:noFill/>
        </p:spPr>
        <p:txBody>
          <a:bodyPr wrap="none" rtlCol="0">
            <a:spAutoFit/>
          </a:bodyPr>
          <a:lstStyle/>
          <a:p>
            <a:r>
              <a:rPr lang="ja-JP" altLang="en-US" sz="3600" smtClean="0"/>
              <a:t>先行研究のレビュー①</a:t>
            </a:r>
            <a:endParaRPr lang="en-US" altLang="ja-JP" sz="3600" smtClean="0"/>
          </a:p>
        </p:txBody>
      </p:sp>
      <p:sp>
        <p:nvSpPr>
          <p:cNvPr id="5" name="テキスト ボックス 4"/>
          <p:cNvSpPr txBox="1"/>
          <p:nvPr/>
        </p:nvSpPr>
        <p:spPr>
          <a:xfrm>
            <a:off x="214265" y="1732142"/>
            <a:ext cx="6868923" cy="461665"/>
          </a:xfrm>
          <a:prstGeom prst="rect">
            <a:avLst/>
          </a:prstGeom>
          <a:noFill/>
        </p:spPr>
        <p:txBody>
          <a:bodyPr wrap="square" rtlCol="0">
            <a:spAutoFit/>
          </a:bodyPr>
          <a:lstStyle/>
          <a:p>
            <a:r>
              <a:rPr lang="ja-JP" altLang="en-US" sz="2400" b="1"/>
              <a:t>「地域一体内発型の観光振興</a:t>
            </a:r>
            <a:r>
              <a:rPr lang="ja-JP" altLang="en-US" sz="2400" b="1" smtClean="0"/>
              <a:t>」笠原 </a:t>
            </a:r>
            <a:r>
              <a:rPr lang="ja-JP" altLang="en-US" sz="2400" b="1"/>
              <a:t>博（</a:t>
            </a:r>
            <a:r>
              <a:rPr lang="en-US" altLang="ja-JP" sz="2400" b="1"/>
              <a:t>2003</a:t>
            </a:r>
            <a:r>
              <a:rPr lang="ja-JP" altLang="en-US" sz="2400" b="1"/>
              <a:t>）</a:t>
            </a:r>
          </a:p>
        </p:txBody>
      </p:sp>
      <p:sp>
        <p:nvSpPr>
          <p:cNvPr id="6" name="テキスト ボックス 11"/>
          <p:cNvSpPr txBox="1"/>
          <p:nvPr/>
        </p:nvSpPr>
        <p:spPr>
          <a:xfrm>
            <a:off x="214265" y="2717262"/>
            <a:ext cx="11880175" cy="830997"/>
          </a:xfrm>
          <a:prstGeom prst="rect">
            <a:avLst/>
          </a:prstGeom>
          <a:noFill/>
        </p:spPr>
        <p:txBody>
          <a:bodyPr wrap="none" rtlCol="0">
            <a:spAutoFit/>
          </a:bodyPr>
          <a:lstStyle/>
          <a:p>
            <a:r>
              <a:rPr lang="ja-JP" altLang="en-US" sz="2400"/>
              <a:t>地域活性化の中で近年、観光客が減少している観光事業の観点から</a:t>
            </a:r>
            <a:r>
              <a:rPr lang="ja-JP" altLang="en-US" sz="2400" dirty="0"/>
              <a:t>３</a:t>
            </a:r>
            <a:r>
              <a:rPr lang="ja-JP" altLang="en-US" sz="2400"/>
              <a:t>つの事例分析を</a:t>
            </a:r>
            <a:endParaRPr lang="en-US" altLang="ja-JP" sz="2400" dirty="0"/>
          </a:p>
          <a:p>
            <a:r>
              <a:rPr lang="ja-JP" altLang="en-US" sz="2400"/>
              <a:t>通し、</a:t>
            </a:r>
            <a:r>
              <a:rPr lang="en-US" altLang="ja-JP" sz="2400"/>
              <a:t> </a:t>
            </a:r>
            <a:r>
              <a:rPr lang="ja-JP" altLang="en-US" sz="2400" smtClean="0"/>
              <a:t>その</a:t>
            </a:r>
            <a:r>
              <a:rPr lang="ja-JP" altLang="en-US" sz="2400"/>
              <a:t>観光事業にどのように信用金庫が関わればいいのか明らかにしている。</a:t>
            </a:r>
            <a:endParaRPr kumimoji="1" lang="ja-JP" altLang="en-US" sz="2400"/>
          </a:p>
        </p:txBody>
      </p:sp>
      <p:sp>
        <p:nvSpPr>
          <p:cNvPr id="9" name="テキスト ボックス 9"/>
          <p:cNvSpPr txBox="1"/>
          <p:nvPr/>
        </p:nvSpPr>
        <p:spPr>
          <a:xfrm>
            <a:off x="10749002" y="215047"/>
            <a:ext cx="1114408" cy="369332"/>
          </a:xfrm>
          <a:prstGeom prst="rect">
            <a:avLst/>
          </a:prstGeom>
          <a:noFill/>
        </p:spPr>
        <p:txBody>
          <a:bodyPr wrap="none" rtlCol="0">
            <a:spAutoFit/>
          </a:bodyPr>
          <a:lstStyle/>
          <a:p>
            <a:r>
              <a:rPr kumimoji="1" lang="ja-JP" altLang="en-US" b="1" smtClean="0">
                <a:latin typeface="ＭＳ Ｐゴシック" panose="020B0600070205080204" pitchFamily="50" charset="-128"/>
                <a:ea typeface="ＭＳ Ｐゴシック" panose="020B0600070205080204" pitchFamily="50" charset="-128"/>
              </a:rPr>
              <a:t>先行研究</a:t>
            </a:r>
            <a:endParaRPr kumimoji="1" lang="ja-JP" altLang="en-US" b="1">
              <a:latin typeface="ＭＳ Ｐゴシック" panose="020B0600070205080204" pitchFamily="50" charset="-128"/>
              <a:ea typeface="ＭＳ Ｐゴシック" panose="020B0600070205080204" pitchFamily="50" charset="-128"/>
            </a:endParaRPr>
          </a:p>
        </p:txBody>
      </p:sp>
      <p:grpSp>
        <p:nvGrpSpPr>
          <p:cNvPr id="12" name="グループ化 6"/>
          <p:cNvGrpSpPr/>
          <p:nvPr/>
        </p:nvGrpSpPr>
        <p:grpSpPr>
          <a:xfrm>
            <a:off x="214265" y="4071714"/>
            <a:ext cx="11770600" cy="2150937"/>
            <a:chOff x="313365" y="4205413"/>
            <a:chExt cx="11770600" cy="2150937"/>
          </a:xfrm>
        </p:grpSpPr>
        <p:grpSp>
          <p:nvGrpSpPr>
            <p:cNvPr id="10" name="グループ化 12"/>
            <p:cNvGrpSpPr/>
            <p:nvPr/>
          </p:nvGrpSpPr>
          <p:grpSpPr>
            <a:xfrm>
              <a:off x="313365" y="4205413"/>
              <a:ext cx="11770600" cy="2150937"/>
              <a:chOff x="313365" y="4407756"/>
              <a:chExt cx="11770600" cy="2150937"/>
            </a:xfrm>
          </p:grpSpPr>
          <p:sp>
            <p:nvSpPr>
              <p:cNvPr id="4" name="角丸四角形 9"/>
              <p:cNvSpPr/>
              <p:nvPr/>
            </p:nvSpPr>
            <p:spPr>
              <a:xfrm>
                <a:off x="313365" y="4407756"/>
                <a:ext cx="11770600" cy="1948123"/>
              </a:xfrm>
              <a:prstGeom prst="roundRect">
                <a:avLst/>
              </a:prstGeom>
              <a:ln w="3810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8" name="テキスト ボックス 15"/>
              <p:cNvSpPr txBox="1"/>
              <p:nvPr/>
            </p:nvSpPr>
            <p:spPr>
              <a:xfrm>
                <a:off x="614158" y="4927477"/>
                <a:ext cx="11469807" cy="1631216"/>
              </a:xfrm>
              <a:prstGeom prst="rect">
                <a:avLst/>
              </a:prstGeom>
              <a:noFill/>
            </p:spPr>
            <p:txBody>
              <a:bodyPr wrap="none" rtlCol="0">
                <a:spAutoFit/>
              </a:bodyPr>
              <a:lstStyle/>
              <a:p>
                <a:r>
                  <a:rPr lang="ja-JP" altLang="en-US" sz="2000" smtClean="0"/>
                  <a:t>観光事業で活性化を図るにはただ</a:t>
                </a:r>
                <a:r>
                  <a:rPr lang="ja-JP" altLang="en-US" sz="2000"/>
                  <a:t>観光客を</a:t>
                </a:r>
                <a:r>
                  <a:rPr lang="ja-JP" altLang="en-US" sz="2000" smtClean="0"/>
                  <a:t>呼び込み、収益を上げて活性化資金を増やすのではなく</a:t>
                </a:r>
                <a:endParaRPr lang="ja-JP" altLang="en-US" sz="2000"/>
              </a:p>
              <a:p>
                <a:r>
                  <a:rPr lang="ja-JP" altLang="en-US" sz="2000"/>
                  <a:t>その地域に住む住民の参加意欲を高めて一緒</a:t>
                </a:r>
                <a:r>
                  <a:rPr lang="ja-JP" altLang="en-US" sz="2000" smtClean="0"/>
                  <a:t>に活性化活動をし、</a:t>
                </a:r>
                <a:endParaRPr lang="en-US" altLang="ja-JP" sz="2000" smtClean="0"/>
              </a:p>
              <a:p>
                <a:r>
                  <a:rPr lang="ja-JP" altLang="en-US" sz="2000" smtClean="0"/>
                  <a:t>観光客の満足度などをあげることにより、</a:t>
                </a:r>
                <a:endParaRPr lang="en-US" altLang="ja-JP" sz="2000" smtClean="0"/>
              </a:p>
              <a:p>
                <a:r>
                  <a:rPr lang="ja-JP" altLang="en-US" sz="2000" smtClean="0"/>
                  <a:t>知名度向上や資金増加につながりその地域を大きく活性することができる。</a:t>
                </a:r>
                <a:endParaRPr lang="ja-JP" altLang="en-US" sz="2000"/>
              </a:p>
              <a:p>
                <a:endParaRPr kumimoji="1" lang="ja-JP" altLang="en-US"/>
              </a:p>
            </p:txBody>
          </p:sp>
        </p:grpSp>
        <p:sp>
          <p:nvSpPr>
            <p:cNvPr id="11" name="テキスト ボックス 13"/>
            <p:cNvSpPr txBox="1"/>
            <p:nvPr/>
          </p:nvSpPr>
          <p:spPr>
            <a:xfrm>
              <a:off x="614158" y="4360009"/>
              <a:ext cx="800219" cy="461665"/>
            </a:xfrm>
            <a:prstGeom prst="rect">
              <a:avLst/>
            </a:prstGeom>
            <a:noFill/>
          </p:spPr>
          <p:txBody>
            <a:bodyPr wrap="none" rtlCol="0">
              <a:spAutoFit/>
            </a:bodyPr>
            <a:lstStyle/>
            <a:p>
              <a:r>
                <a:rPr lang="ja-JP" altLang="en-US" sz="2400" b="1" smtClean="0"/>
                <a:t>結論</a:t>
              </a:r>
              <a:endParaRPr lang="en-US" altLang="ja-JP" sz="2400" b="1"/>
            </a:p>
          </p:txBody>
        </p:sp>
      </p:grpSp>
    </p:spTree>
    <p:extLst>
      <p:ext uri="{BB962C8B-B14F-4D97-AF65-F5344CB8AC3E}">
        <p14:creationId xmlns:p14="http://schemas.microsoft.com/office/powerpoint/2010/main" xmlns="" val="49145030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25</a:t>
            </a:fld>
            <a:endParaRPr lang="ja-JP" altLang="en-US"/>
          </a:p>
        </p:txBody>
      </p:sp>
      <p:sp>
        <p:nvSpPr>
          <p:cNvPr id="3" name="テキスト ボックス 23"/>
          <p:cNvSpPr txBox="1"/>
          <p:nvPr/>
        </p:nvSpPr>
        <p:spPr>
          <a:xfrm>
            <a:off x="508000" y="558800"/>
            <a:ext cx="7571303" cy="646331"/>
          </a:xfrm>
          <a:prstGeom prst="rect">
            <a:avLst/>
          </a:prstGeom>
          <a:noFill/>
        </p:spPr>
        <p:txBody>
          <a:bodyPr wrap="none" rtlCol="0">
            <a:spAutoFit/>
          </a:bodyPr>
          <a:lstStyle/>
          <a:p>
            <a:r>
              <a:rPr lang="ja-JP" altLang="en-US" sz="3600" dirty="0"/>
              <a:t>先</a:t>
            </a:r>
            <a:r>
              <a:rPr lang="ja-JP" altLang="en-US" sz="3600"/>
              <a:t>行研究</a:t>
            </a:r>
            <a:r>
              <a:rPr lang="ja-JP" altLang="en-US" sz="3600" smtClean="0"/>
              <a:t>①の</a:t>
            </a:r>
            <a:r>
              <a:rPr lang="ja-JP" altLang="en-US" sz="3600"/>
              <a:t>成功事例の共通点</a:t>
            </a:r>
            <a:r>
              <a:rPr lang="ja-JP" altLang="en-US" sz="3600" dirty="0"/>
              <a:t>　　</a:t>
            </a:r>
            <a:endParaRPr lang="en-US" altLang="ja-JP" sz="3600"/>
          </a:p>
        </p:txBody>
      </p:sp>
      <p:grpSp>
        <p:nvGrpSpPr>
          <p:cNvPr id="11" name="グループ化 4"/>
          <p:cNvGrpSpPr/>
          <p:nvPr/>
        </p:nvGrpSpPr>
        <p:grpSpPr>
          <a:xfrm>
            <a:off x="236129" y="1472002"/>
            <a:ext cx="2339104" cy="490878"/>
            <a:chOff x="236129" y="1472002"/>
            <a:chExt cx="2339104" cy="490878"/>
          </a:xfrm>
        </p:grpSpPr>
        <p:sp>
          <p:nvSpPr>
            <p:cNvPr id="10" name="角丸四角形 9"/>
            <p:cNvSpPr/>
            <p:nvPr/>
          </p:nvSpPr>
          <p:spPr>
            <a:xfrm>
              <a:off x="236129" y="1472002"/>
              <a:ext cx="2339104" cy="440661"/>
            </a:xfrm>
            <a:prstGeom prst="roundRect">
              <a:avLst/>
            </a:prstGeom>
            <a:ln w="2857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4" name="テキスト ボックス 12"/>
            <p:cNvSpPr txBox="1"/>
            <p:nvPr/>
          </p:nvSpPr>
          <p:spPr>
            <a:xfrm>
              <a:off x="236130" y="1501215"/>
              <a:ext cx="2339102" cy="461665"/>
            </a:xfrm>
            <a:prstGeom prst="rect">
              <a:avLst/>
            </a:prstGeom>
            <a:noFill/>
          </p:spPr>
          <p:txBody>
            <a:bodyPr wrap="none" rtlCol="0">
              <a:spAutoFit/>
            </a:bodyPr>
            <a:lstStyle/>
            <a:p>
              <a:r>
                <a:rPr lang="ja-JP" altLang="en-US" sz="2400" b="1"/>
                <a:t>誇れる地域資源</a:t>
              </a:r>
              <a:endParaRPr kumimoji="1" lang="ja-JP" altLang="en-US" sz="2800" b="1"/>
            </a:p>
          </p:txBody>
        </p:sp>
      </p:grpSp>
      <p:grpSp>
        <p:nvGrpSpPr>
          <p:cNvPr id="12" name="グループ化 14"/>
          <p:cNvGrpSpPr/>
          <p:nvPr/>
        </p:nvGrpSpPr>
        <p:grpSpPr>
          <a:xfrm>
            <a:off x="236129" y="3954843"/>
            <a:ext cx="4185762" cy="506355"/>
            <a:chOff x="236129" y="3918737"/>
            <a:chExt cx="4185762" cy="506355"/>
          </a:xfrm>
        </p:grpSpPr>
        <p:sp>
          <p:nvSpPr>
            <p:cNvPr id="5" name="角丸四角形 15"/>
            <p:cNvSpPr/>
            <p:nvPr/>
          </p:nvSpPr>
          <p:spPr>
            <a:xfrm>
              <a:off x="236129" y="3918737"/>
              <a:ext cx="4185761" cy="461665"/>
            </a:xfrm>
            <a:prstGeom prst="roundRect">
              <a:avLst/>
            </a:prstGeom>
            <a:ln w="2857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6" name="テキスト ボックス 16"/>
            <p:cNvSpPr txBox="1"/>
            <p:nvPr/>
          </p:nvSpPr>
          <p:spPr>
            <a:xfrm>
              <a:off x="236130" y="3963427"/>
              <a:ext cx="4185761" cy="461665"/>
            </a:xfrm>
            <a:prstGeom prst="rect">
              <a:avLst/>
            </a:prstGeom>
            <a:noFill/>
          </p:spPr>
          <p:txBody>
            <a:bodyPr wrap="none" rtlCol="0">
              <a:spAutoFit/>
            </a:bodyPr>
            <a:lstStyle/>
            <a:p>
              <a:r>
                <a:rPr lang="ja-JP" altLang="en-US" sz="2400" b="1"/>
                <a:t>地域住民の自発的な参加意欲</a:t>
              </a:r>
              <a:endParaRPr kumimoji="1" lang="ja-JP" altLang="en-US" sz="2800" b="1"/>
            </a:p>
          </p:txBody>
        </p:sp>
      </p:grpSp>
      <p:sp>
        <p:nvSpPr>
          <p:cNvPr id="7" name="テキスト ボックス 6"/>
          <p:cNvSpPr txBox="1"/>
          <p:nvPr/>
        </p:nvSpPr>
        <p:spPr>
          <a:xfrm>
            <a:off x="236130" y="2040532"/>
            <a:ext cx="11117670" cy="1692771"/>
          </a:xfrm>
          <a:prstGeom prst="rect">
            <a:avLst/>
          </a:prstGeom>
          <a:noFill/>
        </p:spPr>
        <p:txBody>
          <a:bodyPr wrap="square" rtlCol="0">
            <a:spAutoFit/>
          </a:bodyPr>
          <a:lstStyle/>
          <a:p>
            <a:r>
              <a:rPr kumimoji="1" lang="ja-JP" altLang="en-US" sz="2000" smtClean="0"/>
              <a:t>地域資源とは、地域が「量」や「品質」に自信が持てる資源。</a:t>
            </a:r>
            <a:endParaRPr kumimoji="1" lang="en-US" altLang="ja-JP" sz="2000" smtClean="0"/>
          </a:p>
          <a:p>
            <a:r>
              <a:rPr lang="ja-JP" altLang="en-US" sz="2000" smtClean="0"/>
              <a:t>こうした資源は住民の生活の延長にあるものを抽出するケースが多い。</a:t>
            </a:r>
            <a:endParaRPr lang="en-US" altLang="ja-JP" sz="2000" smtClean="0"/>
          </a:p>
          <a:p>
            <a:r>
              <a:rPr kumimoji="1" lang="ja-JP" altLang="en-US" sz="2000" smtClean="0"/>
              <a:t>住民の「親近感」や「愛着心」がある</a:t>
            </a:r>
            <a:r>
              <a:rPr lang="ja-JP" altLang="en-US" sz="2000" smtClean="0"/>
              <a:t>資源を活用することで</a:t>
            </a:r>
            <a:r>
              <a:rPr lang="ja-JP" altLang="en-US" sz="2000"/>
              <a:t>、</a:t>
            </a:r>
            <a:r>
              <a:rPr lang="ja-JP" altLang="en-US" sz="2000" smtClean="0"/>
              <a:t>住民・民間企業の自発的な協力を得られる効果がある。</a:t>
            </a:r>
            <a:endParaRPr lang="en-US" altLang="ja-JP" sz="2000" smtClean="0"/>
          </a:p>
          <a:p>
            <a:r>
              <a:rPr kumimoji="1" lang="ja-JP" altLang="en-US" sz="2000" smtClean="0"/>
              <a:t>また、「地域ブランド」構築も容易になる。</a:t>
            </a:r>
            <a:endParaRPr kumimoji="1" lang="en-US" altLang="ja-JP" sz="2000" smtClean="0"/>
          </a:p>
        </p:txBody>
      </p:sp>
      <p:sp>
        <p:nvSpPr>
          <p:cNvPr id="8" name="テキスト ボックス 7"/>
          <p:cNvSpPr txBox="1"/>
          <p:nvPr/>
        </p:nvSpPr>
        <p:spPr>
          <a:xfrm>
            <a:off x="236129" y="4585927"/>
            <a:ext cx="11117671" cy="1631216"/>
          </a:xfrm>
          <a:prstGeom prst="rect">
            <a:avLst/>
          </a:prstGeom>
          <a:noFill/>
        </p:spPr>
        <p:txBody>
          <a:bodyPr wrap="square" rtlCol="0">
            <a:spAutoFit/>
          </a:bodyPr>
          <a:lstStyle/>
          <a:p>
            <a:r>
              <a:rPr kumimoji="1" lang="ja-JP" altLang="en-US" sz="2000" smtClean="0"/>
              <a:t>当初の活動の参加人数が少なくても組織が成功事例をつくることができれば、</a:t>
            </a:r>
            <a:r>
              <a:rPr lang="ja-JP" altLang="en-US" sz="2000" smtClean="0"/>
              <a:t>多くの住民が参加意欲を持ってくれる。</a:t>
            </a:r>
            <a:endParaRPr lang="en-US" altLang="ja-JP" sz="2000" smtClean="0"/>
          </a:p>
          <a:p>
            <a:r>
              <a:rPr kumimoji="1" lang="ja-JP" altLang="en-US" sz="2000" smtClean="0"/>
              <a:t>また住民が参加することで観光客をもてなす心・ホスピタリティが醸成され、観光客に感動や満足感を持ってもらうことができる。</a:t>
            </a:r>
            <a:endParaRPr kumimoji="1" lang="en-US" altLang="ja-JP" sz="2000" smtClean="0"/>
          </a:p>
          <a:p>
            <a:r>
              <a:rPr lang="ja-JP" altLang="en-US" sz="2000" smtClean="0"/>
              <a:t>地域</a:t>
            </a:r>
            <a:r>
              <a:rPr lang="ja-JP" altLang="en-US" sz="2000"/>
              <a:t>全体</a:t>
            </a:r>
            <a:r>
              <a:rPr lang="ja-JP" altLang="en-US" sz="2000" smtClean="0"/>
              <a:t>の展開になるのでメディアやマスコミに取り上げやすく知名度向上にもなる。</a:t>
            </a:r>
            <a:endParaRPr kumimoji="1" lang="ja-JP" altLang="en-US" sz="2000"/>
          </a:p>
        </p:txBody>
      </p:sp>
      <p:sp>
        <p:nvSpPr>
          <p:cNvPr id="9" name="テキスト ボックス 9"/>
          <p:cNvSpPr txBox="1"/>
          <p:nvPr/>
        </p:nvSpPr>
        <p:spPr>
          <a:xfrm>
            <a:off x="10749002" y="202347"/>
            <a:ext cx="1114408" cy="369332"/>
          </a:xfrm>
          <a:prstGeom prst="rect">
            <a:avLst/>
          </a:prstGeom>
          <a:noFill/>
        </p:spPr>
        <p:txBody>
          <a:bodyPr wrap="none" rtlCol="0">
            <a:spAutoFit/>
          </a:bodyPr>
          <a:lstStyle/>
          <a:p>
            <a:r>
              <a:rPr kumimoji="1" lang="ja-JP" altLang="en-US" b="1" smtClean="0">
                <a:latin typeface="ＭＳ Ｐゴシック" panose="020B0600070205080204" pitchFamily="50" charset="-128"/>
                <a:ea typeface="ＭＳ Ｐゴシック" panose="020B0600070205080204" pitchFamily="50" charset="-128"/>
              </a:rPr>
              <a:t>先行研究</a:t>
            </a:r>
            <a:endParaRPr kumimoji="1" lang="ja-JP" altLang="en-US" b="1">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xmlns="" val="298718576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26</a:t>
            </a:fld>
            <a:endParaRPr lang="ja-JP" altLang="en-US"/>
          </a:p>
        </p:txBody>
      </p:sp>
      <p:sp>
        <p:nvSpPr>
          <p:cNvPr id="5" name="テキスト ボックス 4"/>
          <p:cNvSpPr txBox="1"/>
          <p:nvPr/>
        </p:nvSpPr>
        <p:spPr>
          <a:xfrm>
            <a:off x="508000" y="1674667"/>
            <a:ext cx="11176256" cy="830997"/>
          </a:xfrm>
          <a:prstGeom prst="rect">
            <a:avLst/>
          </a:prstGeom>
          <a:noFill/>
        </p:spPr>
        <p:txBody>
          <a:bodyPr wrap="square" rtlCol="0">
            <a:spAutoFit/>
          </a:bodyPr>
          <a:lstStyle/>
          <a:p>
            <a:pPr algn="ctr"/>
            <a:r>
              <a:rPr lang="ja-JP" altLang="en-US" sz="2400" b="1"/>
              <a:t>「地域活性化政策に関する市町村計画行政の課題と展望 </a:t>
            </a:r>
            <a:r>
              <a:rPr lang="en-US" altLang="ja-JP" sz="2400" b="1"/>
              <a:t>-</a:t>
            </a:r>
            <a:r>
              <a:rPr lang="ja-JP" altLang="en-US" sz="2400" b="1"/>
              <a:t>東北地方の現状から</a:t>
            </a:r>
            <a:r>
              <a:rPr lang="en-US" altLang="ja-JP" sz="2400" b="1"/>
              <a:t>-</a:t>
            </a:r>
            <a:r>
              <a:rPr lang="ja-JP" altLang="en-US" sz="2400" b="1"/>
              <a:t>」</a:t>
            </a:r>
            <a:endParaRPr lang="en-US" altLang="ja-JP" sz="2400" smtClean="0"/>
          </a:p>
          <a:p>
            <a:pPr algn="ctr"/>
            <a:r>
              <a:rPr lang="ja-JP" altLang="en-US" sz="2400" b="1"/>
              <a:t>新川 達郎（</a:t>
            </a:r>
            <a:r>
              <a:rPr lang="en-US" altLang="ja-JP" sz="2400" b="1"/>
              <a:t>2002</a:t>
            </a:r>
            <a:r>
              <a:rPr lang="ja-JP" altLang="en-US" sz="2400" b="1"/>
              <a:t>）</a:t>
            </a:r>
            <a:endParaRPr kumimoji="1" lang="en-US" altLang="ja-JP" sz="2400" smtClean="0"/>
          </a:p>
        </p:txBody>
      </p:sp>
      <p:sp>
        <p:nvSpPr>
          <p:cNvPr id="6" name="テキスト ボックス 2"/>
          <p:cNvSpPr txBox="1"/>
          <p:nvPr/>
        </p:nvSpPr>
        <p:spPr>
          <a:xfrm>
            <a:off x="10749002" y="202347"/>
            <a:ext cx="1114408" cy="369332"/>
          </a:xfrm>
          <a:prstGeom prst="rect">
            <a:avLst/>
          </a:prstGeom>
          <a:noFill/>
        </p:spPr>
        <p:txBody>
          <a:bodyPr wrap="none" rtlCol="0">
            <a:spAutoFit/>
          </a:bodyPr>
          <a:lstStyle/>
          <a:p>
            <a:r>
              <a:rPr kumimoji="1" lang="ja-JP" altLang="en-US" b="1" smtClean="0">
                <a:latin typeface="ＭＳ Ｐゴシック" panose="020B0600070205080204" pitchFamily="50" charset="-128"/>
                <a:ea typeface="ＭＳ Ｐゴシック" panose="020B0600070205080204" pitchFamily="50" charset="-128"/>
              </a:rPr>
              <a:t>先行研究</a:t>
            </a:r>
            <a:endParaRPr kumimoji="1" lang="ja-JP" altLang="en-US" b="1">
              <a:latin typeface="ＭＳ Ｐゴシック" panose="020B0600070205080204" pitchFamily="50" charset="-128"/>
              <a:ea typeface="ＭＳ Ｐゴシック" panose="020B0600070205080204" pitchFamily="50" charset="-128"/>
            </a:endParaRPr>
          </a:p>
        </p:txBody>
      </p:sp>
      <p:sp>
        <p:nvSpPr>
          <p:cNvPr id="8" name="テキスト ボックス 23"/>
          <p:cNvSpPr txBox="1"/>
          <p:nvPr/>
        </p:nvSpPr>
        <p:spPr>
          <a:xfrm>
            <a:off x="508000" y="558800"/>
            <a:ext cx="4801314" cy="646331"/>
          </a:xfrm>
          <a:prstGeom prst="rect">
            <a:avLst/>
          </a:prstGeom>
          <a:noFill/>
        </p:spPr>
        <p:txBody>
          <a:bodyPr wrap="none" rtlCol="0">
            <a:spAutoFit/>
          </a:bodyPr>
          <a:lstStyle/>
          <a:p>
            <a:r>
              <a:rPr lang="ja-JP" altLang="en-US" sz="3600" smtClean="0"/>
              <a:t>先行研究のレビュー②</a:t>
            </a:r>
            <a:endParaRPr lang="en-US" altLang="ja-JP" sz="3600" smtClean="0"/>
          </a:p>
        </p:txBody>
      </p:sp>
      <p:sp>
        <p:nvSpPr>
          <p:cNvPr id="3" name="テキスト ボックス 11"/>
          <p:cNvSpPr txBox="1"/>
          <p:nvPr/>
        </p:nvSpPr>
        <p:spPr>
          <a:xfrm>
            <a:off x="397518" y="2980500"/>
            <a:ext cx="11465892" cy="830997"/>
          </a:xfrm>
          <a:prstGeom prst="rect">
            <a:avLst/>
          </a:prstGeom>
          <a:noFill/>
        </p:spPr>
        <p:txBody>
          <a:bodyPr wrap="square" rtlCol="0">
            <a:spAutoFit/>
          </a:bodyPr>
          <a:lstStyle/>
          <a:p>
            <a:r>
              <a:rPr lang="ja-JP" altLang="en-US" sz="2400"/>
              <a:t>地域活性化とその計画行政がどのような現状なのか分析し</a:t>
            </a:r>
            <a:r>
              <a:rPr lang="ja-JP" altLang="en-US" sz="2400" smtClean="0"/>
              <a:t>、東北</a:t>
            </a:r>
            <a:r>
              <a:rPr lang="ja-JP" altLang="en-US" sz="2400"/>
              <a:t>地方を事例として</a:t>
            </a:r>
            <a:endParaRPr lang="en-US" altLang="ja-JP" sz="2400"/>
          </a:p>
          <a:p>
            <a:r>
              <a:rPr lang="ja-JP" altLang="en-US" sz="2400"/>
              <a:t>従来の地域開発と現在の地域活性化の考えの違いを明らかにした。</a:t>
            </a:r>
            <a:endParaRPr lang="en-US" altLang="ja-JP" sz="2400"/>
          </a:p>
        </p:txBody>
      </p:sp>
      <p:grpSp>
        <p:nvGrpSpPr>
          <p:cNvPr id="11" name="グループ化 8"/>
          <p:cNvGrpSpPr/>
          <p:nvPr/>
        </p:nvGrpSpPr>
        <p:grpSpPr>
          <a:xfrm>
            <a:off x="508000" y="4281033"/>
            <a:ext cx="11176256" cy="1908570"/>
            <a:chOff x="1255090" y="4634968"/>
            <a:chExt cx="9398381" cy="1908570"/>
          </a:xfrm>
        </p:grpSpPr>
        <p:sp>
          <p:nvSpPr>
            <p:cNvPr id="7" name="角丸四角形 10"/>
            <p:cNvSpPr/>
            <p:nvPr/>
          </p:nvSpPr>
          <p:spPr>
            <a:xfrm>
              <a:off x="1255090" y="4634968"/>
              <a:ext cx="9398381" cy="1908570"/>
            </a:xfrm>
            <a:prstGeom prst="roundRect">
              <a:avLst/>
            </a:prstGeom>
            <a:ln w="3810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4" name="テキスト ボックス 11"/>
            <p:cNvSpPr txBox="1"/>
            <p:nvPr/>
          </p:nvSpPr>
          <p:spPr>
            <a:xfrm>
              <a:off x="1679342" y="4804423"/>
              <a:ext cx="8696241" cy="1569660"/>
            </a:xfrm>
            <a:prstGeom prst="rect">
              <a:avLst/>
            </a:prstGeom>
            <a:noFill/>
          </p:spPr>
          <p:txBody>
            <a:bodyPr wrap="none" rtlCol="0">
              <a:spAutoFit/>
            </a:bodyPr>
            <a:lstStyle/>
            <a:p>
              <a:r>
                <a:rPr lang="ja-JP" altLang="en-US" sz="2400" b="1" dirty="0"/>
                <a:t>結論</a:t>
              </a:r>
              <a:endParaRPr lang="en-US" altLang="ja-JP" sz="2400" b="1" dirty="0"/>
            </a:p>
            <a:p>
              <a:r>
                <a:rPr lang="ja-JP" altLang="en-US" sz="2400" dirty="0"/>
                <a:t>従来の地域開発は経済成長に伴い地域の工場化による大規模開発だったが</a:t>
              </a:r>
              <a:endParaRPr lang="en-US" altLang="ja-JP" sz="2400" dirty="0"/>
            </a:p>
            <a:p>
              <a:r>
                <a:rPr lang="ja-JP" altLang="en-US" sz="2400" dirty="0"/>
                <a:t>現在の地域活性化は人の動きとしての活性化を目的として</a:t>
              </a:r>
              <a:endParaRPr lang="en-US" altLang="ja-JP" sz="2400" dirty="0"/>
            </a:p>
            <a:p>
              <a:r>
                <a:rPr lang="ja-JP" altLang="en-US" sz="2400" dirty="0"/>
                <a:t>住民が生き生きと暮らせるような活動が増加している。</a:t>
              </a:r>
              <a:endParaRPr lang="en-US" altLang="ja-JP" sz="2400" dirty="0"/>
            </a:p>
          </p:txBody>
        </p:sp>
      </p:grpSp>
    </p:spTree>
    <p:extLst>
      <p:ext uri="{BB962C8B-B14F-4D97-AF65-F5344CB8AC3E}">
        <p14:creationId xmlns:p14="http://schemas.microsoft.com/office/powerpoint/2010/main" xmlns="" val="29212331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27</a:t>
            </a:fld>
            <a:endParaRPr lang="ja-JP" altLang="en-US"/>
          </a:p>
        </p:txBody>
      </p:sp>
      <p:sp>
        <p:nvSpPr>
          <p:cNvPr id="3" name="テキスト ボックス 23"/>
          <p:cNvSpPr txBox="1"/>
          <p:nvPr/>
        </p:nvSpPr>
        <p:spPr>
          <a:xfrm>
            <a:off x="508000" y="558800"/>
            <a:ext cx="3877985" cy="646331"/>
          </a:xfrm>
          <a:prstGeom prst="rect">
            <a:avLst/>
          </a:prstGeom>
          <a:noFill/>
        </p:spPr>
        <p:txBody>
          <a:bodyPr wrap="none" rtlCol="0">
            <a:spAutoFit/>
          </a:bodyPr>
          <a:lstStyle/>
          <a:p>
            <a:r>
              <a:rPr lang="ja-JP" altLang="en-US" sz="3600" smtClean="0"/>
              <a:t>先行研究のまとめ</a:t>
            </a:r>
            <a:endParaRPr lang="en-US" altLang="ja-JP" sz="3600" smtClean="0"/>
          </a:p>
        </p:txBody>
      </p:sp>
      <p:sp>
        <p:nvSpPr>
          <p:cNvPr id="4" name="テキスト ボックス 3"/>
          <p:cNvSpPr txBox="1"/>
          <p:nvPr/>
        </p:nvSpPr>
        <p:spPr>
          <a:xfrm>
            <a:off x="1010653" y="2603067"/>
            <a:ext cx="10012978" cy="2308324"/>
          </a:xfrm>
          <a:prstGeom prst="rect">
            <a:avLst/>
          </a:prstGeom>
          <a:noFill/>
        </p:spPr>
        <p:txBody>
          <a:bodyPr wrap="square" rtlCol="0">
            <a:spAutoFit/>
          </a:bodyPr>
          <a:lstStyle/>
          <a:p>
            <a:r>
              <a:rPr lang="ja-JP" altLang="en-US" sz="3600" dirty="0"/>
              <a:t>地域活性化を行う上で地域外から</a:t>
            </a:r>
            <a:endParaRPr lang="en-US" altLang="ja-JP" sz="4400" dirty="0" smtClean="0"/>
          </a:p>
          <a:p>
            <a:r>
              <a:rPr lang="ja-JP" altLang="en-US" sz="3600" dirty="0"/>
              <a:t>人やお金を呼び込むことも重要だが、</a:t>
            </a:r>
            <a:r>
              <a:rPr lang="en-US" altLang="ja-JP" sz="3600" dirty="0"/>
              <a:t> </a:t>
            </a:r>
            <a:endParaRPr lang="en-US" altLang="ja-JP" sz="2400" dirty="0" smtClean="0"/>
          </a:p>
          <a:p>
            <a:r>
              <a:rPr lang="ja-JP" altLang="en-US" sz="3600" dirty="0" smtClean="0"/>
              <a:t>圏内にいる人</a:t>
            </a:r>
            <a:r>
              <a:rPr lang="ja-JP" altLang="en-US" sz="3600" dirty="0" smtClean="0"/>
              <a:t>の</a:t>
            </a:r>
            <a:r>
              <a:rPr lang="ja-JP" altLang="en-US" sz="3600" dirty="0"/>
              <a:t>参加意欲を高めて</a:t>
            </a:r>
            <a:endParaRPr lang="en-US" altLang="ja-JP" sz="4400" dirty="0" smtClean="0"/>
          </a:p>
          <a:p>
            <a:r>
              <a:rPr lang="ja-JP" altLang="en-US" sz="3600" dirty="0"/>
              <a:t>自治</a:t>
            </a:r>
            <a:r>
              <a:rPr lang="ja-JP" altLang="en-US" sz="3600" dirty="0" smtClean="0"/>
              <a:t>体と圏内の人が</a:t>
            </a:r>
            <a:r>
              <a:rPr lang="ja-JP" altLang="en-US" sz="3600" dirty="0"/>
              <a:t>協力することが大切である。</a:t>
            </a:r>
            <a:endParaRPr kumimoji="1" lang="ja-JP" altLang="en-US" sz="2400" dirty="0"/>
          </a:p>
        </p:txBody>
      </p:sp>
      <p:sp>
        <p:nvSpPr>
          <p:cNvPr id="5" name="テキスト ボックス 2"/>
          <p:cNvSpPr txBox="1"/>
          <p:nvPr/>
        </p:nvSpPr>
        <p:spPr>
          <a:xfrm>
            <a:off x="10749002" y="202347"/>
            <a:ext cx="1114408" cy="369332"/>
          </a:xfrm>
          <a:prstGeom prst="rect">
            <a:avLst/>
          </a:prstGeom>
          <a:noFill/>
        </p:spPr>
        <p:txBody>
          <a:bodyPr wrap="none" rtlCol="0">
            <a:spAutoFit/>
          </a:bodyPr>
          <a:lstStyle/>
          <a:p>
            <a:r>
              <a:rPr kumimoji="1" lang="ja-JP" altLang="en-US" b="1" smtClean="0">
                <a:latin typeface="ＭＳ Ｐゴシック" panose="020B0600070205080204" pitchFamily="50" charset="-128"/>
                <a:ea typeface="ＭＳ Ｐゴシック" panose="020B0600070205080204" pitchFamily="50" charset="-128"/>
              </a:rPr>
              <a:t>先行研究</a:t>
            </a:r>
            <a:endParaRPr kumimoji="1" lang="ja-JP" altLang="en-US" b="1">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xmlns="" val="371551385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28</a:t>
            </a:fld>
            <a:endParaRPr lang="ja-JP" altLang="en-US"/>
          </a:p>
        </p:txBody>
      </p:sp>
      <p:sp>
        <p:nvSpPr>
          <p:cNvPr id="3" name="テキスト ボックス 23"/>
          <p:cNvSpPr txBox="1"/>
          <p:nvPr/>
        </p:nvSpPr>
        <p:spPr>
          <a:xfrm>
            <a:off x="508000" y="558800"/>
            <a:ext cx="3416320" cy="646331"/>
          </a:xfrm>
          <a:prstGeom prst="rect">
            <a:avLst/>
          </a:prstGeom>
          <a:noFill/>
        </p:spPr>
        <p:txBody>
          <a:bodyPr wrap="none" rtlCol="0">
            <a:spAutoFit/>
          </a:bodyPr>
          <a:lstStyle/>
          <a:p>
            <a:r>
              <a:rPr lang="ja-JP" altLang="en-US" sz="3600" smtClean="0"/>
              <a:t>先行研究の考察</a:t>
            </a:r>
            <a:endParaRPr lang="en-US" altLang="ja-JP" sz="3600" smtClean="0"/>
          </a:p>
        </p:txBody>
      </p:sp>
      <p:grpSp>
        <p:nvGrpSpPr>
          <p:cNvPr id="10" name="グループ化 9"/>
          <p:cNvGrpSpPr/>
          <p:nvPr/>
        </p:nvGrpSpPr>
        <p:grpSpPr>
          <a:xfrm>
            <a:off x="4954834" y="1994784"/>
            <a:ext cx="1810512" cy="902208"/>
            <a:chOff x="4954834" y="1994784"/>
            <a:chExt cx="1810512" cy="902208"/>
          </a:xfrm>
        </p:grpSpPr>
        <p:pic>
          <p:nvPicPr>
            <p:cNvPr id="9" name="図 8"/>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954834" y="1994784"/>
              <a:ext cx="1810512" cy="902208"/>
            </a:xfrm>
            <a:prstGeom prst="rect">
              <a:avLst/>
            </a:prstGeom>
          </p:spPr>
        </p:pic>
        <p:sp>
          <p:nvSpPr>
            <p:cNvPr id="4" name="テキスト ボックス 9"/>
            <p:cNvSpPr txBox="1"/>
            <p:nvPr/>
          </p:nvSpPr>
          <p:spPr>
            <a:xfrm>
              <a:off x="5152204" y="2180797"/>
              <a:ext cx="1415772" cy="584775"/>
            </a:xfrm>
            <a:prstGeom prst="rect">
              <a:avLst/>
            </a:prstGeom>
            <a:noFill/>
            <a:ln w="28575">
              <a:noFill/>
            </a:ln>
          </p:spPr>
          <p:txBody>
            <a:bodyPr wrap="none" rtlCol="0">
              <a:spAutoFit/>
            </a:bodyPr>
            <a:lstStyle/>
            <a:p>
              <a:r>
                <a:rPr kumimoji="1" lang="ja-JP" altLang="en-US" sz="3200" b="1" dirty="0" smtClean="0"/>
                <a:t>疑問点</a:t>
              </a:r>
              <a:endParaRPr kumimoji="1" lang="ja-JP" altLang="en-US" sz="3200" b="1" dirty="0"/>
            </a:p>
          </p:txBody>
        </p:sp>
      </p:grpSp>
      <p:sp>
        <p:nvSpPr>
          <p:cNvPr id="6" name="テキスト ボックス 5"/>
          <p:cNvSpPr txBox="1"/>
          <p:nvPr/>
        </p:nvSpPr>
        <p:spPr>
          <a:xfrm>
            <a:off x="680761" y="3686645"/>
            <a:ext cx="10962657" cy="954107"/>
          </a:xfrm>
          <a:prstGeom prst="rect">
            <a:avLst/>
          </a:prstGeom>
          <a:noFill/>
        </p:spPr>
        <p:txBody>
          <a:bodyPr wrap="square" rtlCol="0">
            <a:spAutoFit/>
          </a:bodyPr>
          <a:lstStyle/>
          <a:p>
            <a:pPr algn="ctr"/>
            <a:r>
              <a:rPr lang="ja-JP" altLang="en-US" sz="2800" dirty="0" smtClean="0"/>
              <a:t>これらの先行</a:t>
            </a:r>
            <a:r>
              <a:rPr lang="ja-JP" altLang="en-US" sz="2800" dirty="0"/>
              <a:t>研究</a:t>
            </a:r>
            <a:r>
              <a:rPr lang="ja-JP" altLang="en-US" sz="2800" dirty="0" smtClean="0"/>
              <a:t>は</a:t>
            </a:r>
            <a:r>
              <a:rPr lang="ja-JP" altLang="en-US" sz="2800" dirty="0"/>
              <a:t>一般的</a:t>
            </a:r>
            <a:r>
              <a:rPr lang="ja-JP" altLang="en-US" sz="2800" dirty="0" smtClean="0"/>
              <a:t>な活性化活動を分析</a:t>
            </a:r>
            <a:r>
              <a:rPr lang="ja-JP" altLang="en-US" sz="2800" dirty="0"/>
              <a:t>した</a:t>
            </a:r>
            <a:r>
              <a:rPr lang="ja-JP" altLang="en-US" sz="2800" dirty="0" smtClean="0"/>
              <a:t>研究であるため、</a:t>
            </a:r>
            <a:endParaRPr kumimoji="1" lang="en-US" altLang="ja-JP" sz="2800" dirty="0"/>
          </a:p>
          <a:p>
            <a:pPr algn="ctr"/>
            <a:r>
              <a:rPr lang="ja-JP" altLang="en-US" sz="2800" dirty="0"/>
              <a:t>ご当地アイドルを活用した活動でも同じことが</a:t>
            </a:r>
            <a:r>
              <a:rPr lang="ja-JP" altLang="en-US" sz="2800" dirty="0" smtClean="0"/>
              <a:t>いえるのか</a:t>
            </a:r>
            <a:r>
              <a:rPr lang="ja-JP" altLang="en-US" sz="2800" dirty="0"/>
              <a:t>？</a:t>
            </a:r>
            <a:endParaRPr kumimoji="1" lang="en-US" altLang="ja-JP" sz="2800" dirty="0"/>
          </a:p>
        </p:txBody>
      </p:sp>
      <p:sp>
        <p:nvSpPr>
          <p:cNvPr id="7" name="テキスト ボックス 7"/>
          <p:cNvSpPr txBox="1"/>
          <p:nvPr/>
        </p:nvSpPr>
        <p:spPr>
          <a:xfrm>
            <a:off x="10749002" y="202347"/>
            <a:ext cx="1114408" cy="369332"/>
          </a:xfrm>
          <a:prstGeom prst="rect">
            <a:avLst/>
          </a:prstGeom>
          <a:noFill/>
        </p:spPr>
        <p:txBody>
          <a:bodyPr wrap="none" rtlCol="0">
            <a:spAutoFit/>
          </a:bodyPr>
          <a:lstStyle/>
          <a:p>
            <a:r>
              <a:rPr kumimoji="1" lang="ja-JP" altLang="en-US" b="1" smtClean="0">
                <a:latin typeface="ＭＳ Ｐゴシック" panose="020B0600070205080204" pitchFamily="50" charset="-128"/>
                <a:ea typeface="ＭＳ Ｐゴシック" panose="020B0600070205080204" pitchFamily="50" charset="-128"/>
              </a:rPr>
              <a:t>先行研究</a:t>
            </a:r>
            <a:endParaRPr kumimoji="1" lang="ja-JP" altLang="en-US" b="1">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xmlns="" val="125416206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29</a:t>
            </a:fld>
            <a:endParaRPr lang="ja-JP" altLang="en-US"/>
          </a:p>
        </p:txBody>
      </p:sp>
      <p:sp>
        <p:nvSpPr>
          <p:cNvPr id="4" name="テキスト ボックス 3"/>
          <p:cNvSpPr txBox="1"/>
          <p:nvPr/>
        </p:nvSpPr>
        <p:spPr>
          <a:xfrm>
            <a:off x="1636295" y="3151655"/>
            <a:ext cx="9480884" cy="1077218"/>
          </a:xfrm>
          <a:prstGeom prst="rect">
            <a:avLst/>
          </a:prstGeom>
          <a:noFill/>
        </p:spPr>
        <p:txBody>
          <a:bodyPr wrap="square" rtlCol="0">
            <a:spAutoFit/>
          </a:bodyPr>
          <a:lstStyle/>
          <a:p>
            <a:r>
              <a:rPr lang="ja-JP" altLang="en-US" sz="3200" dirty="0" smtClean="0"/>
              <a:t>自治</a:t>
            </a:r>
            <a:r>
              <a:rPr lang="ja-JP" altLang="en-US" sz="3200" dirty="0" smtClean="0"/>
              <a:t>体と圏内の人々が</a:t>
            </a:r>
            <a:r>
              <a:rPr lang="ja-JP" altLang="en-US" sz="3200" dirty="0" smtClean="0"/>
              <a:t>協力するためには</a:t>
            </a:r>
            <a:endParaRPr kumimoji="1" lang="en-US" altLang="ja-JP" sz="3200" dirty="0" smtClean="0"/>
          </a:p>
          <a:p>
            <a:r>
              <a:rPr kumimoji="1" lang="ja-JP" altLang="en-US" sz="3200" dirty="0" smtClean="0"/>
              <a:t>まず</a:t>
            </a:r>
            <a:r>
              <a:rPr lang="ja-JP" altLang="en-US" sz="3200" dirty="0" smtClean="0"/>
              <a:t>圏内の人々</a:t>
            </a:r>
            <a:r>
              <a:rPr kumimoji="1" lang="ja-JP" altLang="en-US" sz="3200" dirty="0" smtClean="0"/>
              <a:t>に</a:t>
            </a:r>
            <a:r>
              <a:rPr kumimoji="1" lang="ja-JP" altLang="en-US" sz="3200" dirty="0" smtClean="0"/>
              <a:t>受け入れられることが必要！！</a:t>
            </a:r>
            <a:endParaRPr kumimoji="1" lang="ja-JP" altLang="en-US" sz="3200" dirty="0"/>
          </a:p>
        </p:txBody>
      </p:sp>
    </p:spTree>
    <p:extLst>
      <p:ext uri="{BB962C8B-B14F-4D97-AF65-F5344CB8AC3E}">
        <p14:creationId xmlns:p14="http://schemas.microsoft.com/office/powerpoint/2010/main" xmlns="" val="35596268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902202" y="1577891"/>
            <a:ext cx="4010025" cy="790575"/>
          </a:xfrm>
          <a:prstGeom prst="rect">
            <a:avLst/>
          </a:prstGeom>
        </p:spPr>
      </p:pic>
      <p:pic>
        <p:nvPicPr>
          <p:cNvPr id="7" name="図 7"/>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92037" y="1564907"/>
            <a:ext cx="4230356" cy="792480"/>
          </a:xfrm>
          <a:prstGeom prst="rect">
            <a:avLst/>
          </a:prstGeom>
        </p:spPr>
      </p:pic>
      <p:pic>
        <p:nvPicPr>
          <p:cNvPr id="3" name="図 6"/>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92037" y="1564907"/>
            <a:ext cx="4230356" cy="792480"/>
          </a:xfrm>
          <a:prstGeom prst="rect">
            <a:avLst/>
          </a:prstGeom>
        </p:spPr>
      </p:pic>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3</a:t>
            </a:fld>
            <a:endParaRPr lang="ja-JP" altLang="en-US"/>
          </a:p>
        </p:txBody>
      </p:sp>
      <p:sp>
        <p:nvSpPr>
          <p:cNvPr id="4" name="テキスト ボックス 3"/>
          <p:cNvSpPr txBox="1"/>
          <p:nvPr/>
        </p:nvSpPr>
        <p:spPr>
          <a:xfrm>
            <a:off x="508000" y="558800"/>
            <a:ext cx="1107996" cy="646331"/>
          </a:xfrm>
          <a:prstGeom prst="rect">
            <a:avLst/>
          </a:prstGeom>
          <a:noFill/>
        </p:spPr>
        <p:txBody>
          <a:bodyPr wrap="none" rtlCol="0">
            <a:spAutoFit/>
          </a:bodyPr>
          <a:lstStyle/>
          <a:p>
            <a:r>
              <a:rPr kumimoji="1" lang="ja-JP" altLang="en-US" sz="3600" smtClean="0"/>
              <a:t>目次</a:t>
            </a:r>
            <a:endParaRPr kumimoji="1" lang="ja-JP" altLang="en-US" sz="3600"/>
          </a:p>
        </p:txBody>
      </p:sp>
      <p:sp>
        <p:nvSpPr>
          <p:cNvPr id="5" name="テキスト ボックス 4"/>
          <p:cNvSpPr txBox="1"/>
          <p:nvPr/>
        </p:nvSpPr>
        <p:spPr>
          <a:xfrm>
            <a:off x="1061998" y="1747078"/>
            <a:ext cx="3690434" cy="3970318"/>
          </a:xfrm>
          <a:prstGeom prst="rect">
            <a:avLst/>
          </a:prstGeom>
          <a:noFill/>
        </p:spPr>
        <p:txBody>
          <a:bodyPr wrap="none" rtlCol="0">
            <a:spAutoFit/>
          </a:bodyPr>
          <a:lstStyle/>
          <a:p>
            <a:r>
              <a:rPr lang="en-US" altLang="ja-JP" sz="2800" dirty="0"/>
              <a:t>1.</a:t>
            </a:r>
            <a:r>
              <a:rPr lang="ja-JP" altLang="en-US" sz="2800" dirty="0"/>
              <a:t>現状</a:t>
            </a:r>
            <a:r>
              <a:rPr lang="ja-JP" altLang="en-US" sz="2800" dirty="0" smtClean="0"/>
              <a:t>分析と問題意識</a:t>
            </a:r>
            <a:endParaRPr lang="en-US" altLang="ja-JP" sz="2800" dirty="0"/>
          </a:p>
          <a:p>
            <a:endParaRPr lang="en-US" altLang="ja-JP" sz="2800" dirty="0"/>
          </a:p>
          <a:p>
            <a:r>
              <a:rPr lang="en-US" altLang="ja-JP" sz="2800" dirty="0"/>
              <a:t>2.</a:t>
            </a:r>
            <a:r>
              <a:rPr lang="ja-JP" altLang="en-US" sz="2800" dirty="0"/>
              <a:t>先行研究と研究</a:t>
            </a:r>
            <a:r>
              <a:rPr lang="ja-JP" altLang="en-US" sz="2800" dirty="0" smtClean="0"/>
              <a:t>目的</a:t>
            </a:r>
            <a:endParaRPr lang="en-US" altLang="ja-JP" dirty="0"/>
          </a:p>
          <a:p>
            <a:endParaRPr lang="en-US" altLang="ja-JP" sz="2800" dirty="0"/>
          </a:p>
          <a:p>
            <a:r>
              <a:rPr lang="en-US" altLang="ja-JP" sz="2800" dirty="0"/>
              <a:t>3.</a:t>
            </a:r>
            <a:r>
              <a:rPr lang="ja-JP" altLang="en-US" sz="2800" dirty="0"/>
              <a:t>仮説導出と仮説</a:t>
            </a:r>
            <a:endParaRPr lang="en-US" altLang="ja-JP" dirty="0"/>
          </a:p>
          <a:p>
            <a:endParaRPr lang="en-US" altLang="ja-JP" sz="2800" dirty="0"/>
          </a:p>
          <a:p>
            <a:r>
              <a:rPr lang="en-US" altLang="ja-JP" sz="2800" dirty="0"/>
              <a:t>4.</a:t>
            </a:r>
            <a:r>
              <a:rPr lang="ja-JP" altLang="en-US" sz="2800" dirty="0" smtClean="0"/>
              <a:t>検証</a:t>
            </a:r>
            <a:endParaRPr lang="ja-JP" altLang="en-US" dirty="0"/>
          </a:p>
          <a:p>
            <a:endParaRPr lang="en-US" altLang="ja-JP" sz="2800" dirty="0"/>
          </a:p>
          <a:p>
            <a:r>
              <a:rPr lang="en-US" altLang="ja-JP" sz="2800" dirty="0"/>
              <a:t>5.</a:t>
            </a:r>
            <a:r>
              <a:rPr lang="ja-JP" altLang="en-US" sz="2800" dirty="0" smtClean="0"/>
              <a:t>インプリケーション</a:t>
            </a:r>
            <a:endParaRPr lang="en-US" altLang="ja-JP" dirty="0"/>
          </a:p>
        </p:txBody>
      </p:sp>
      <p:sp>
        <p:nvSpPr>
          <p:cNvPr id="6" name="正方形/長方形 5"/>
          <p:cNvSpPr/>
          <p:nvPr/>
        </p:nvSpPr>
        <p:spPr>
          <a:xfrm>
            <a:off x="5977217" y="3244334"/>
            <a:ext cx="237566" cy="369332"/>
          </a:xfrm>
          <a:prstGeom prst="rect">
            <a:avLst/>
          </a:prstGeom>
        </p:spPr>
        <p:txBody>
          <a:bodyPr wrap="none">
            <a:spAutoFit/>
          </a:bodyPr>
          <a:lstStyle/>
          <a:p>
            <a:r>
              <a:rPr lang="ja-JP" altLang="en-US" smtClean="0"/>
              <a:t> </a:t>
            </a:r>
            <a:endParaRPr lang="ja-JP" altLang="en-US"/>
          </a:p>
        </p:txBody>
      </p:sp>
    </p:spTree>
    <p:extLst>
      <p:ext uri="{BB962C8B-B14F-4D97-AF65-F5344CB8AC3E}">
        <p14:creationId xmlns:p14="http://schemas.microsoft.com/office/powerpoint/2010/main" xmlns="" val="38919959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30</a:t>
            </a:fld>
            <a:endParaRPr lang="ja-JP" altLang="en-US"/>
          </a:p>
        </p:txBody>
      </p:sp>
      <p:sp>
        <p:nvSpPr>
          <p:cNvPr id="3" name="テキスト ボックス 23"/>
          <p:cNvSpPr txBox="1"/>
          <p:nvPr/>
        </p:nvSpPr>
        <p:spPr>
          <a:xfrm>
            <a:off x="508000" y="558800"/>
            <a:ext cx="2031325" cy="646331"/>
          </a:xfrm>
          <a:prstGeom prst="rect">
            <a:avLst/>
          </a:prstGeom>
          <a:noFill/>
        </p:spPr>
        <p:txBody>
          <a:bodyPr wrap="none" rtlCol="0">
            <a:spAutoFit/>
          </a:bodyPr>
          <a:lstStyle/>
          <a:p>
            <a:r>
              <a:rPr lang="ja-JP" altLang="en-US" sz="3600" smtClean="0"/>
              <a:t>研究目的</a:t>
            </a:r>
            <a:endParaRPr lang="en-US" altLang="ja-JP" sz="3600" smtClean="0"/>
          </a:p>
        </p:txBody>
      </p:sp>
      <p:sp>
        <p:nvSpPr>
          <p:cNvPr id="5" name="テキスト ボックス 4"/>
          <p:cNvSpPr txBox="1"/>
          <p:nvPr/>
        </p:nvSpPr>
        <p:spPr>
          <a:xfrm>
            <a:off x="1714388" y="2652782"/>
            <a:ext cx="8802410" cy="2554545"/>
          </a:xfrm>
          <a:prstGeom prst="rect">
            <a:avLst/>
          </a:prstGeom>
          <a:noFill/>
        </p:spPr>
        <p:txBody>
          <a:bodyPr wrap="none" rtlCol="0">
            <a:spAutoFit/>
          </a:bodyPr>
          <a:lstStyle/>
          <a:p>
            <a:r>
              <a:rPr lang="ja-JP" altLang="en-US" sz="3200" dirty="0">
                <a:solidFill>
                  <a:srgbClr val="FF0000"/>
                </a:solidFill>
              </a:rPr>
              <a:t>ご当地アイドルは参加意欲を高める以前に</a:t>
            </a:r>
            <a:endParaRPr lang="en-US" altLang="ja-JP" sz="3200" dirty="0">
              <a:solidFill>
                <a:srgbClr val="FF0000"/>
              </a:solidFill>
            </a:endParaRPr>
          </a:p>
          <a:p>
            <a:r>
              <a:rPr lang="ja-JP" altLang="en-US" sz="3200" dirty="0">
                <a:solidFill>
                  <a:srgbClr val="FF0000"/>
                </a:solidFill>
              </a:rPr>
              <a:t>関心を持たれていないため、</a:t>
            </a:r>
            <a:endParaRPr lang="en-US" altLang="ja-JP" sz="3200" dirty="0">
              <a:solidFill>
                <a:srgbClr val="FF0000"/>
              </a:solidFill>
            </a:endParaRPr>
          </a:p>
          <a:p>
            <a:r>
              <a:rPr lang="ja-JP" altLang="en-US" sz="3200" dirty="0">
                <a:solidFill>
                  <a:srgbClr val="FF0000"/>
                </a:solidFill>
              </a:rPr>
              <a:t>ご当地アイドル</a:t>
            </a:r>
            <a:r>
              <a:rPr lang="ja-JP" altLang="en-US" sz="3200" dirty="0" smtClean="0">
                <a:solidFill>
                  <a:srgbClr val="FF0000"/>
                </a:solidFill>
              </a:rPr>
              <a:t>は圏内の人に</a:t>
            </a:r>
            <a:endParaRPr lang="en-US" altLang="ja-JP" sz="3200" dirty="0">
              <a:solidFill>
                <a:srgbClr val="FF0000"/>
              </a:solidFill>
            </a:endParaRPr>
          </a:p>
          <a:p>
            <a:r>
              <a:rPr lang="ja-JP" altLang="en-US" sz="3200" dirty="0" smtClean="0">
                <a:solidFill>
                  <a:srgbClr val="FF0000"/>
                </a:solidFill>
              </a:rPr>
              <a:t>いかに興味</a:t>
            </a:r>
            <a:r>
              <a:rPr lang="ja-JP" altLang="en-US" sz="3200" dirty="0" smtClean="0">
                <a:solidFill>
                  <a:srgbClr val="FF0000"/>
                </a:solidFill>
              </a:rPr>
              <a:t>を</a:t>
            </a:r>
            <a:r>
              <a:rPr lang="ja-JP" altLang="en-US" sz="3200" dirty="0" smtClean="0">
                <a:solidFill>
                  <a:srgbClr val="FF0000"/>
                </a:solidFill>
              </a:rPr>
              <a:t>持たれ、いかに応援されるのかを</a:t>
            </a:r>
            <a:endParaRPr lang="en-US" altLang="ja-JP" sz="3200" dirty="0" smtClean="0">
              <a:solidFill>
                <a:srgbClr val="FF0000"/>
              </a:solidFill>
            </a:endParaRPr>
          </a:p>
          <a:p>
            <a:r>
              <a:rPr lang="ja-JP" altLang="en-US" sz="3200" dirty="0" smtClean="0">
                <a:solidFill>
                  <a:srgbClr val="FF0000"/>
                </a:solidFill>
              </a:rPr>
              <a:t>明らか</a:t>
            </a:r>
            <a:r>
              <a:rPr lang="ja-JP" altLang="en-US" sz="3200" dirty="0">
                <a:solidFill>
                  <a:srgbClr val="FF0000"/>
                </a:solidFill>
              </a:rPr>
              <a:t>にする。</a:t>
            </a:r>
            <a:endParaRPr kumimoji="1" lang="ja-JP" altLang="en-US" sz="3200" dirty="0">
              <a:solidFill>
                <a:srgbClr val="FF0000"/>
              </a:solidFill>
            </a:endParaRPr>
          </a:p>
        </p:txBody>
      </p:sp>
      <p:sp>
        <p:nvSpPr>
          <p:cNvPr id="8" name="テキスト ボックス 2"/>
          <p:cNvSpPr txBox="1"/>
          <p:nvPr/>
        </p:nvSpPr>
        <p:spPr>
          <a:xfrm>
            <a:off x="10749002" y="202347"/>
            <a:ext cx="1114408" cy="369332"/>
          </a:xfrm>
          <a:prstGeom prst="rect">
            <a:avLst/>
          </a:prstGeom>
          <a:noFill/>
        </p:spPr>
        <p:txBody>
          <a:bodyPr wrap="none" rtlCol="0">
            <a:spAutoFit/>
          </a:bodyPr>
          <a:lstStyle/>
          <a:p>
            <a:r>
              <a:rPr kumimoji="1" lang="ja-JP" altLang="en-US" b="1" smtClean="0">
                <a:latin typeface="ＭＳ Ｐゴシック" panose="020B0600070205080204" pitchFamily="50" charset="-128"/>
                <a:ea typeface="ＭＳ Ｐゴシック" panose="020B0600070205080204" pitchFamily="50" charset="-128"/>
              </a:rPr>
              <a:t>先行研究</a:t>
            </a:r>
            <a:endParaRPr kumimoji="1" lang="ja-JP" altLang="en-US" b="1">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xmlns="" val="16148202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a:xfrm>
            <a:off x="1061998" y="3311953"/>
            <a:ext cx="3015327" cy="750627"/>
          </a:xfrm>
          <a:prstGeom prst="roundRect">
            <a:avLst/>
          </a:prstGeom>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31</a:t>
            </a:fld>
            <a:endParaRPr lang="ja-JP" altLang="en-US"/>
          </a:p>
        </p:txBody>
      </p:sp>
      <p:sp>
        <p:nvSpPr>
          <p:cNvPr id="4" name="テキスト ボックス 3"/>
          <p:cNvSpPr txBox="1"/>
          <p:nvPr/>
        </p:nvSpPr>
        <p:spPr>
          <a:xfrm>
            <a:off x="508000" y="558800"/>
            <a:ext cx="1107996" cy="646331"/>
          </a:xfrm>
          <a:prstGeom prst="rect">
            <a:avLst/>
          </a:prstGeom>
          <a:noFill/>
        </p:spPr>
        <p:txBody>
          <a:bodyPr wrap="none" rtlCol="0">
            <a:spAutoFit/>
          </a:bodyPr>
          <a:lstStyle/>
          <a:p>
            <a:r>
              <a:rPr kumimoji="1" lang="ja-JP" altLang="en-US" sz="3600" smtClean="0"/>
              <a:t>目次</a:t>
            </a:r>
            <a:endParaRPr kumimoji="1" lang="ja-JP" altLang="en-US" sz="3600"/>
          </a:p>
        </p:txBody>
      </p:sp>
      <p:sp>
        <p:nvSpPr>
          <p:cNvPr id="6" name="正方形/長方形 5"/>
          <p:cNvSpPr/>
          <p:nvPr/>
        </p:nvSpPr>
        <p:spPr>
          <a:xfrm>
            <a:off x="5977217" y="3244334"/>
            <a:ext cx="237566" cy="369332"/>
          </a:xfrm>
          <a:prstGeom prst="rect">
            <a:avLst/>
          </a:prstGeom>
        </p:spPr>
        <p:txBody>
          <a:bodyPr wrap="none">
            <a:spAutoFit/>
          </a:bodyPr>
          <a:lstStyle/>
          <a:p>
            <a:r>
              <a:rPr lang="ja-JP" altLang="en-US" smtClean="0"/>
              <a:t> </a:t>
            </a:r>
            <a:endParaRPr lang="ja-JP" altLang="en-US"/>
          </a:p>
        </p:txBody>
      </p:sp>
      <p:sp>
        <p:nvSpPr>
          <p:cNvPr id="8" name="テキスト ボックス 4"/>
          <p:cNvSpPr txBox="1"/>
          <p:nvPr/>
        </p:nvSpPr>
        <p:spPr>
          <a:xfrm>
            <a:off x="1061998" y="1747078"/>
            <a:ext cx="3690434" cy="3970318"/>
          </a:xfrm>
          <a:prstGeom prst="rect">
            <a:avLst/>
          </a:prstGeom>
          <a:noFill/>
        </p:spPr>
        <p:txBody>
          <a:bodyPr wrap="none" rtlCol="0">
            <a:spAutoFit/>
          </a:bodyPr>
          <a:lstStyle/>
          <a:p>
            <a:r>
              <a:rPr lang="en-US" altLang="ja-JP" sz="2800" dirty="0"/>
              <a:t>1.</a:t>
            </a:r>
            <a:r>
              <a:rPr lang="ja-JP" altLang="en-US" sz="2800" dirty="0"/>
              <a:t>現状</a:t>
            </a:r>
            <a:r>
              <a:rPr lang="ja-JP" altLang="en-US" sz="2800" dirty="0" smtClean="0"/>
              <a:t>分析と問題意識</a:t>
            </a:r>
            <a:endParaRPr lang="en-US" altLang="ja-JP" sz="2800" dirty="0"/>
          </a:p>
          <a:p>
            <a:endParaRPr lang="en-US" altLang="ja-JP" sz="2800" dirty="0"/>
          </a:p>
          <a:p>
            <a:r>
              <a:rPr lang="en-US" altLang="ja-JP" sz="2800" dirty="0"/>
              <a:t>2.</a:t>
            </a:r>
            <a:r>
              <a:rPr lang="ja-JP" altLang="en-US" sz="2800" dirty="0"/>
              <a:t>先行研究と研究</a:t>
            </a:r>
            <a:r>
              <a:rPr lang="ja-JP" altLang="en-US" sz="2800" dirty="0" smtClean="0"/>
              <a:t>目的</a:t>
            </a:r>
            <a:endParaRPr lang="en-US" altLang="ja-JP" dirty="0"/>
          </a:p>
          <a:p>
            <a:endParaRPr lang="en-US" altLang="ja-JP" sz="2800" dirty="0"/>
          </a:p>
          <a:p>
            <a:r>
              <a:rPr lang="en-US" altLang="ja-JP" sz="2800" dirty="0"/>
              <a:t>3.</a:t>
            </a:r>
            <a:r>
              <a:rPr lang="ja-JP" altLang="en-US" sz="2800" dirty="0"/>
              <a:t>仮説導出と仮説</a:t>
            </a:r>
            <a:endParaRPr lang="en-US" altLang="ja-JP" dirty="0"/>
          </a:p>
          <a:p>
            <a:endParaRPr lang="en-US" altLang="ja-JP" sz="2800" dirty="0"/>
          </a:p>
          <a:p>
            <a:r>
              <a:rPr lang="en-US" altLang="ja-JP" sz="2800" dirty="0"/>
              <a:t>4.</a:t>
            </a:r>
            <a:r>
              <a:rPr lang="ja-JP" altLang="en-US" sz="2800" dirty="0" smtClean="0"/>
              <a:t>検証</a:t>
            </a:r>
            <a:endParaRPr lang="ja-JP" altLang="en-US" dirty="0"/>
          </a:p>
          <a:p>
            <a:endParaRPr lang="en-US" altLang="ja-JP" sz="2800" dirty="0"/>
          </a:p>
          <a:p>
            <a:r>
              <a:rPr lang="en-US" altLang="ja-JP" sz="2800" dirty="0"/>
              <a:t>5.</a:t>
            </a:r>
            <a:r>
              <a:rPr lang="ja-JP" altLang="en-US" sz="2800" dirty="0" smtClean="0"/>
              <a:t>インプリケーション</a:t>
            </a:r>
            <a:endParaRPr lang="en-US" altLang="ja-JP" dirty="0"/>
          </a:p>
        </p:txBody>
      </p:sp>
    </p:spTree>
    <p:extLst>
      <p:ext uri="{BB962C8B-B14F-4D97-AF65-F5344CB8AC3E}">
        <p14:creationId xmlns:p14="http://schemas.microsoft.com/office/powerpoint/2010/main" xmlns="" val="107233297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32</a:t>
            </a:fld>
            <a:endParaRPr lang="ja-JP" altLang="en-US"/>
          </a:p>
        </p:txBody>
      </p:sp>
      <p:sp>
        <p:nvSpPr>
          <p:cNvPr id="4" name="テキスト ボックス 3"/>
          <p:cNvSpPr txBox="1"/>
          <p:nvPr/>
        </p:nvSpPr>
        <p:spPr>
          <a:xfrm>
            <a:off x="1413811" y="2631059"/>
            <a:ext cx="8802410" cy="954107"/>
          </a:xfrm>
          <a:prstGeom prst="rect">
            <a:avLst/>
          </a:prstGeom>
          <a:noFill/>
        </p:spPr>
        <p:txBody>
          <a:bodyPr wrap="none" rtlCol="0">
            <a:spAutoFit/>
          </a:bodyPr>
          <a:lstStyle/>
          <a:p>
            <a:r>
              <a:rPr kumimoji="1" lang="ja-JP" altLang="en-US" sz="2800" dirty="0" smtClean="0"/>
              <a:t>圏内の人にご当地アイドルを応援してもらうためには</a:t>
            </a:r>
            <a:endParaRPr kumimoji="1" lang="en-US" altLang="ja-JP" sz="2800" dirty="0" smtClean="0"/>
          </a:p>
          <a:p>
            <a:r>
              <a:rPr kumimoji="1" lang="ja-JP" altLang="en-US" sz="2800" dirty="0" smtClean="0"/>
              <a:t>地元愛</a:t>
            </a:r>
            <a:r>
              <a:rPr kumimoji="1" lang="ja-JP" altLang="en-US" sz="2800" dirty="0"/>
              <a:t>が大切</a:t>
            </a:r>
            <a:r>
              <a:rPr lang="ja-JP" altLang="en-US" sz="2800" dirty="0"/>
              <a:t>である</a:t>
            </a:r>
            <a:r>
              <a:rPr lang="ja-JP" altLang="en-US" sz="2800" dirty="0" smtClean="0"/>
              <a:t>。</a:t>
            </a:r>
            <a:endParaRPr kumimoji="1" lang="ja-JP" altLang="en-US" sz="2800" dirty="0"/>
          </a:p>
        </p:txBody>
      </p:sp>
      <p:sp>
        <p:nvSpPr>
          <p:cNvPr id="7" name="テキスト ボックス 5"/>
          <p:cNvSpPr txBox="1"/>
          <p:nvPr/>
        </p:nvSpPr>
        <p:spPr>
          <a:xfrm>
            <a:off x="1136855" y="4077324"/>
            <a:ext cx="10443885" cy="584775"/>
          </a:xfrm>
          <a:prstGeom prst="rect">
            <a:avLst/>
          </a:prstGeom>
          <a:noFill/>
        </p:spPr>
        <p:txBody>
          <a:bodyPr wrap="none" rtlCol="0">
            <a:spAutoFit/>
          </a:bodyPr>
          <a:lstStyle/>
          <a:p>
            <a:r>
              <a:rPr kumimoji="1" lang="ja-JP" altLang="en-US" sz="3200" dirty="0" smtClean="0"/>
              <a:t>地元愛</a:t>
            </a:r>
            <a:r>
              <a:rPr kumimoji="1" lang="ja-JP" altLang="en-US" sz="3200" dirty="0" smtClean="0"/>
              <a:t>がご当地アイドルを応援</a:t>
            </a:r>
            <a:r>
              <a:rPr kumimoji="1" lang="ja-JP" altLang="en-US" sz="3200" dirty="0" smtClean="0"/>
              <a:t>する気持ちを譲成する。</a:t>
            </a:r>
            <a:endParaRPr kumimoji="1" lang="ja-JP" altLang="en-US" sz="3200" dirty="0"/>
          </a:p>
        </p:txBody>
      </p:sp>
      <p:sp>
        <p:nvSpPr>
          <p:cNvPr id="8" name="テキスト ボックス 3"/>
          <p:cNvSpPr txBox="1"/>
          <p:nvPr/>
        </p:nvSpPr>
        <p:spPr>
          <a:xfrm>
            <a:off x="10749002" y="202347"/>
            <a:ext cx="1114408" cy="369332"/>
          </a:xfrm>
          <a:prstGeom prst="rect">
            <a:avLst/>
          </a:prstGeom>
          <a:noFill/>
        </p:spPr>
        <p:txBody>
          <a:bodyPr wrap="none" rtlCol="0">
            <a:spAutoFit/>
          </a:bodyPr>
          <a:lstStyle/>
          <a:p>
            <a:r>
              <a:rPr lang="ja-JP" altLang="en-US" b="1" dirty="0" smtClean="0">
                <a:latin typeface="ＭＳ Ｐゴシック" panose="020B0600070205080204" pitchFamily="50" charset="-128"/>
                <a:ea typeface="ＭＳ Ｐゴシック" panose="020B0600070205080204" pitchFamily="50" charset="-128"/>
              </a:rPr>
              <a:t>仮説導出</a:t>
            </a:r>
            <a:endParaRPr kumimoji="1" lang="ja-JP" altLang="en-US" b="1"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xmlns="" val="405615767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33</a:t>
            </a:fld>
            <a:endParaRPr lang="ja-JP" altLang="en-US"/>
          </a:p>
        </p:txBody>
      </p:sp>
      <p:pic>
        <p:nvPicPr>
          <p:cNvPr id="9" name="図 4"/>
          <p:cNvPicPr>
            <a:picLocks noChangeAspect="1"/>
          </p:cNvPicPr>
          <p:nvPr/>
        </p:nvPicPr>
        <p:blipFill>
          <a:blip r:embed="rId2" cstate="print">
            <a:extLst>
              <a:ext uri="{28A0092B-C50C-407E-A947-70E740481C1C}">
                <a14:useLocalDpi xmlns:a14="http://schemas.microsoft.com/office/drawing/2010/main" xmlns=""/>
              </a:ext>
            </a:extLst>
          </a:blip>
          <a:stretch>
            <a:fillRect/>
          </a:stretch>
        </p:blipFill>
        <p:spPr>
          <a:xfrm>
            <a:off x="181128" y="28619"/>
            <a:ext cx="6162675" cy="6810375"/>
          </a:xfrm>
          <a:prstGeom prst="rect">
            <a:avLst/>
          </a:prstGeom>
        </p:spPr>
      </p:pic>
      <p:sp>
        <p:nvSpPr>
          <p:cNvPr id="7" name="正方形/長方形 4"/>
          <p:cNvSpPr/>
          <p:nvPr/>
        </p:nvSpPr>
        <p:spPr>
          <a:xfrm>
            <a:off x="575555" y="929390"/>
            <a:ext cx="5923841" cy="369332"/>
          </a:xfrm>
          <a:prstGeom prst="rect">
            <a:avLst/>
          </a:prstGeom>
        </p:spPr>
        <p:txBody>
          <a:bodyPr wrap="square">
            <a:spAutoFit/>
          </a:bodyPr>
          <a:lstStyle/>
          <a:p>
            <a:r>
              <a:rPr lang="ja-JP" altLang="en-US" sz="1600" dirty="0"/>
              <a:t>アンケート</a:t>
            </a:r>
            <a:r>
              <a:rPr lang="ja-JP" altLang="en-US" sz="1600"/>
              <a:t>実施日時</a:t>
            </a:r>
            <a:r>
              <a:rPr lang="en-US" altLang="ja-JP"/>
              <a:t> </a:t>
            </a:r>
            <a:r>
              <a:rPr lang="en-US" altLang="ja-JP" sz="1600" smtClean="0"/>
              <a:t>2012</a:t>
            </a:r>
            <a:r>
              <a:rPr lang="ja-JP" altLang="en-US" sz="1600" dirty="0"/>
              <a:t>年</a:t>
            </a:r>
            <a:r>
              <a:rPr lang="en-US" altLang="ja-JP" sz="1600" dirty="0"/>
              <a:t>8</a:t>
            </a:r>
            <a:r>
              <a:rPr lang="ja-JP" altLang="en-US" sz="1600" dirty="0"/>
              <a:t>月</a:t>
            </a:r>
            <a:r>
              <a:rPr lang="en-US" altLang="ja-JP" sz="1600" dirty="0"/>
              <a:t>3</a:t>
            </a:r>
            <a:r>
              <a:rPr lang="ja-JP" altLang="en-US" sz="1600" dirty="0"/>
              <a:t>日～</a:t>
            </a:r>
            <a:r>
              <a:rPr lang="en-US" altLang="ja-JP" sz="1600" dirty="0"/>
              <a:t>8</a:t>
            </a:r>
            <a:r>
              <a:rPr lang="ja-JP" altLang="en-US" sz="1600" dirty="0"/>
              <a:t>月</a:t>
            </a:r>
            <a:r>
              <a:rPr lang="en-US" altLang="ja-JP" sz="1600" dirty="0"/>
              <a:t>9</a:t>
            </a:r>
            <a:r>
              <a:rPr lang="ja-JP" altLang="en-US" sz="1600" dirty="0"/>
              <a:t>日</a:t>
            </a:r>
            <a:r>
              <a:rPr lang="en-US" altLang="ja-JP" sz="1600" dirty="0"/>
              <a:t>/</a:t>
            </a:r>
            <a:r>
              <a:rPr lang="ja-JP" altLang="en-US" sz="1600" dirty="0"/>
              <a:t>有効回答数：</a:t>
            </a:r>
            <a:r>
              <a:rPr lang="en-US" altLang="ja-JP" sz="1600" dirty="0"/>
              <a:t>3,928</a:t>
            </a:r>
            <a:endParaRPr lang="ja-JP" altLang="en-US" dirty="0"/>
          </a:p>
        </p:txBody>
      </p:sp>
      <p:sp>
        <p:nvSpPr>
          <p:cNvPr id="6" name="正方形/長方形 2"/>
          <p:cNvSpPr/>
          <p:nvPr/>
        </p:nvSpPr>
        <p:spPr>
          <a:xfrm>
            <a:off x="6217959" y="6121311"/>
            <a:ext cx="4189356" cy="600164"/>
          </a:xfrm>
          <a:prstGeom prst="rect">
            <a:avLst/>
          </a:prstGeom>
        </p:spPr>
        <p:txBody>
          <a:bodyPr wrap="square">
            <a:spAutoFit/>
          </a:bodyPr>
          <a:lstStyle/>
          <a:p>
            <a:r>
              <a:rPr lang="ja-JP" altLang="en-US" sz="1100" dirty="0"/>
              <a:t>野球についてのアンケート・ランキング　何でも調査団</a:t>
            </a:r>
            <a:endParaRPr lang="en-US" altLang="ja-JP" sz="1400" dirty="0" smtClean="0"/>
          </a:p>
          <a:p>
            <a:r>
              <a:rPr lang="en-US" altLang="ja-JP" sz="1100" dirty="0"/>
              <a:t>http://chosa.nifty.com/hobby/chosa_report_A20120817/2/?theme=A20120817&amp;report=2&amp;theme=A20120817&amp;report=2</a:t>
            </a:r>
            <a:endParaRPr lang="ja-JP" altLang="en-US" sz="1400" dirty="0"/>
          </a:p>
        </p:txBody>
      </p:sp>
      <p:sp>
        <p:nvSpPr>
          <p:cNvPr id="13" name="正方形/長方形 13"/>
          <p:cNvSpPr/>
          <p:nvPr/>
        </p:nvSpPr>
        <p:spPr>
          <a:xfrm>
            <a:off x="10796596" y="152038"/>
            <a:ext cx="1114408" cy="369332"/>
          </a:xfrm>
          <a:prstGeom prst="rect">
            <a:avLst/>
          </a:prstGeom>
        </p:spPr>
        <p:txBody>
          <a:bodyPr wrap="none">
            <a:spAutoFit/>
          </a:bodyPr>
          <a:lstStyle/>
          <a:p>
            <a:pPr lvl="0"/>
            <a:r>
              <a:rPr lang="ja-JP" altLang="en-US" b="1" dirty="0">
                <a:solidFill>
                  <a:prstClr val="black"/>
                </a:solidFill>
                <a:latin typeface="ＭＳ Ｐゴシック" panose="020B0600070205080204" pitchFamily="50" charset="-128"/>
                <a:ea typeface="ＭＳ Ｐゴシック" panose="020B0600070205080204" pitchFamily="50" charset="-128"/>
              </a:rPr>
              <a:t>仮説導出</a:t>
            </a:r>
          </a:p>
        </p:txBody>
      </p:sp>
      <p:sp>
        <p:nvSpPr>
          <p:cNvPr id="3" name="正方形/長方形 15"/>
          <p:cNvSpPr/>
          <p:nvPr/>
        </p:nvSpPr>
        <p:spPr>
          <a:xfrm>
            <a:off x="119921" y="1936455"/>
            <a:ext cx="5831174" cy="392926"/>
          </a:xfrm>
          <a:prstGeom prst="rect">
            <a:avLst/>
          </a:prstGeom>
          <a:noFill/>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pic>
        <p:nvPicPr>
          <p:cNvPr id="10" name="図 7"/>
          <p:cNvPicPr>
            <a:picLocks noChangeAspect="1"/>
          </p:cNvPicPr>
          <p:nvPr/>
        </p:nvPicPr>
        <p:blipFill>
          <a:blip r:embed="rId3" cstate="print">
            <a:extLst>
              <a:ext uri="{28A0092B-C50C-407E-A947-70E740481C1C}">
                <a14:useLocalDpi xmlns:a14="http://schemas.microsoft.com/office/drawing/2010/main" xmlns=""/>
              </a:ext>
            </a:extLst>
          </a:blip>
          <a:stretch>
            <a:fillRect/>
          </a:stretch>
        </p:blipFill>
        <p:spPr>
          <a:xfrm>
            <a:off x="6891322" y="521370"/>
            <a:ext cx="4857750" cy="5514975"/>
          </a:xfrm>
          <a:prstGeom prst="rect">
            <a:avLst/>
          </a:prstGeom>
        </p:spPr>
      </p:pic>
    </p:spTree>
    <p:extLst>
      <p:ext uri="{BB962C8B-B14F-4D97-AF65-F5344CB8AC3E}">
        <p14:creationId xmlns:p14="http://schemas.microsoft.com/office/powerpoint/2010/main" xmlns="" val="79778325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34</a:t>
            </a:fld>
            <a:endParaRPr lang="ja-JP" altLang="en-US"/>
          </a:p>
        </p:txBody>
      </p:sp>
      <p:sp>
        <p:nvSpPr>
          <p:cNvPr id="3" name="正方形/長方形 2"/>
          <p:cNvSpPr/>
          <p:nvPr/>
        </p:nvSpPr>
        <p:spPr>
          <a:xfrm>
            <a:off x="214860" y="3228787"/>
            <a:ext cx="11977140" cy="1077218"/>
          </a:xfrm>
          <a:prstGeom prst="rect">
            <a:avLst/>
          </a:prstGeom>
        </p:spPr>
        <p:txBody>
          <a:bodyPr wrap="square">
            <a:spAutoFit/>
          </a:bodyPr>
          <a:lstStyle/>
          <a:p>
            <a:pPr lvl="0" algn="ctr"/>
            <a:r>
              <a:rPr lang="ja-JP" altLang="en-US" sz="3200" dirty="0">
                <a:solidFill>
                  <a:prstClr val="black"/>
                </a:solidFill>
              </a:rPr>
              <a:t>地元愛</a:t>
            </a:r>
            <a:r>
              <a:rPr lang="ja-JP" altLang="en-US" sz="3200" dirty="0" smtClean="0">
                <a:solidFill>
                  <a:prstClr val="black"/>
                </a:solidFill>
              </a:rPr>
              <a:t>がご当地アイドルを応援</a:t>
            </a:r>
            <a:r>
              <a:rPr lang="ja-JP" altLang="en-US" sz="3200" dirty="0">
                <a:solidFill>
                  <a:prstClr val="black"/>
                </a:solidFill>
              </a:rPr>
              <a:t>する気持ち</a:t>
            </a:r>
            <a:r>
              <a:rPr lang="ja-JP" altLang="en-US" sz="3200" dirty="0" smtClean="0">
                <a:solidFill>
                  <a:prstClr val="black"/>
                </a:solidFill>
              </a:rPr>
              <a:t>に</a:t>
            </a:r>
            <a:endParaRPr lang="en-US" altLang="ja-JP" sz="3200" dirty="0" smtClean="0">
              <a:solidFill>
                <a:prstClr val="black"/>
              </a:solidFill>
            </a:endParaRPr>
          </a:p>
          <a:p>
            <a:pPr lvl="0" algn="ctr"/>
            <a:r>
              <a:rPr lang="ja-JP" altLang="en-US" sz="3200" dirty="0" smtClean="0">
                <a:solidFill>
                  <a:prstClr val="black"/>
                </a:solidFill>
              </a:rPr>
              <a:t>影響</a:t>
            </a:r>
            <a:r>
              <a:rPr lang="ja-JP" altLang="en-US" sz="3200" dirty="0">
                <a:solidFill>
                  <a:prstClr val="black"/>
                </a:solidFill>
              </a:rPr>
              <a:t>を与えて</a:t>
            </a:r>
            <a:r>
              <a:rPr lang="ja-JP" altLang="en-US" sz="3200" dirty="0" smtClean="0">
                <a:solidFill>
                  <a:prstClr val="black"/>
                </a:solidFill>
              </a:rPr>
              <a:t>いるのではないだろうか？</a:t>
            </a:r>
            <a:endParaRPr lang="ja-JP" altLang="en-US" sz="3200" dirty="0">
              <a:solidFill>
                <a:prstClr val="black"/>
              </a:solidFill>
            </a:endParaRPr>
          </a:p>
        </p:txBody>
      </p:sp>
    </p:spTree>
    <p:extLst>
      <p:ext uri="{BB962C8B-B14F-4D97-AF65-F5344CB8AC3E}">
        <p14:creationId xmlns:p14="http://schemas.microsoft.com/office/powerpoint/2010/main" xmlns="" val="360956018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35</a:t>
            </a:fld>
            <a:endParaRPr lang="ja-JP" altLang="en-US"/>
          </a:p>
        </p:txBody>
      </p:sp>
      <p:sp>
        <p:nvSpPr>
          <p:cNvPr id="4" name="テキスト ボックス 3"/>
          <p:cNvSpPr txBox="1"/>
          <p:nvPr/>
        </p:nvSpPr>
        <p:spPr>
          <a:xfrm>
            <a:off x="2535898" y="620355"/>
            <a:ext cx="4493538" cy="523220"/>
          </a:xfrm>
          <a:prstGeom prst="rect">
            <a:avLst/>
          </a:prstGeom>
          <a:noFill/>
        </p:spPr>
        <p:txBody>
          <a:bodyPr wrap="none" rtlCol="0">
            <a:spAutoFit/>
          </a:bodyPr>
          <a:lstStyle/>
          <a:p>
            <a:r>
              <a:rPr lang="ja-JP" altLang="en-US" sz="2800" b="1" dirty="0"/>
              <a:t>～</a:t>
            </a:r>
            <a:r>
              <a:rPr lang="ja-JP" altLang="en-US" sz="2800" b="1"/>
              <a:t>地元愛が生まれる心理</a:t>
            </a:r>
            <a:r>
              <a:rPr lang="ja-JP" altLang="en-US" sz="2800" b="1" dirty="0"/>
              <a:t>～</a:t>
            </a:r>
            <a:endParaRPr kumimoji="1" lang="en-US" altLang="ja-JP" sz="3200" b="1"/>
          </a:p>
        </p:txBody>
      </p:sp>
      <p:sp>
        <p:nvSpPr>
          <p:cNvPr id="5" name="テキスト ボックス 4"/>
          <p:cNvSpPr txBox="1"/>
          <p:nvPr/>
        </p:nvSpPr>
        <p:spPr>
          <a:xfrm>
            <a:off x="833718" y="2501008"/>
            <a:ext cx="9243236" cy="1384995"/>
          </a:xfrm>
          <a:prstGeom prst="rect">
            <a:avLst/>
          </a:prstGeom>
          <a:noFill/>
        </p:spPr>
        <p:txBody>
          <a:bodyPr wrap="none" rtlCol="0">
            <a:spAutoFit/>
          </a:bodyPr>
          <a:lstStyle/>
          <a:p>
            <a:r>
              <a:rPr lang="ja-JP" altLang="en-US" sz="2800"/>
              <a:t>自分の出身校から</a:t>
            </a:r>
            <a:r>
              <a:rPr lang="en-US" altLang="ja-JP" sz="2800"/>
              <a:t> </a:t>
            </a:r>
            <a:r>
              <a:rPr lang="ja-JP" altLang="en-US" sz="2800"/>
              <a:t>有名人が出ると何だか誇らしくなる。</a:t>
            </a:r>
            <a:endParaRPr lang="en-US" altLang="ja-JP" sz="2800"/>
          </a:p>
          <a:p>
            <a:r>
              <a:rPr lang="ja-JP" altLang="en-US" sz="2800"/>
              <a:t>高校野球で住んでいる地域のチームを</a:t>
            </a:r>
            <a:r>
              <a:rPr lang="en-US" altLang="ja-JP" sz="2800"/>
              <a:t> </a:t>
            </a:r>
            <a:r>
              <a:rPr lang="ja-JP" altLang="en-US" sz="2800"/>
              <a:t>応援したくなる。</a:t>
            </a:r>
            <a:endParaRPr lang="en-US" altLang="ja-JP" sz="2800"/>
          </a:p>
          <a:p>
            <a:r>
              <a:rPr lang="ja-JP" altLang="en-US" sz="2800"/>
              <a:t>こうした地元愛などは２つの視点から考えられる。</a:t>
            </a:r>
            <a:endParaRPr kumimoji="1" lang="ja-JP" altLang="en-US" sz="2800"/>
          </a:p>
        </p:txBody>
      </p:sp>
      <p:sp>
        <p:nvSpPr>
          <p:cNvPr id="6" name="テキスト ボックス 23"/>
          <p:cNvSpPr txBox="1"/>
          <p:nvPr/>
        </p:nvSpPr>
        <p:spPr>
          <a:xfrm>
            <a:off x="508000" y="558800"/>
            <a:ext cx="2031325" cy="646331"/>
          </a:xfrm>
          <a:prstGeom prst="rect">
            <a:avLst/>
          </a:prstGeom>
          <a:noFill/>
        </p:spPr>
        <p:txBody>
          <a:bodyPr wrap="none" rtlCol="0">
            <a:spAutoFit/>
          </a:bodyPr>
          <a:lstStyle/>
          <a:p>
            <a:r>
              <a:rPr lang="ja-JP" altLang="en-US" sz="3600" smtClean="0"/>
              <a:t>仮説導出</a:t>
            </a:r>
            <a:endParaRPr kumimoji="1" lang="ja-JP" altLang="en-US" sz="3600"/>
          </a:p>
        </p:txBody>
      </p:sp>
      <p:sp>
        <p:nvSpPr>
          <p:cNvPr id="9" name="テキスト ボックス 8"/>
          <p:cNvSpPr txBox="1"/>
          <p:nvPr/>
        </p:nvSpPr>
        <p:spPr>
          <a:xfrm>
            <a:off x="10749002" y="202347"/>
            <a:ext cx="1114408" cy="369332"/>
          </a:xfrm>
          <a:prstGeom prst="rect">
            <a:avLst/>
          </a:prstGeom>
          <a:noFill/>
        </p:spPr>
        <p:txBody>
          <a:bodyPr wrap="none" rtlCol="0">
            <a:spAutoFit/>
          </a:bodyPr>
          <a:lstStyle/>
          <a:p>
            <a:r>
              <a:rPr lang="ja-JP" altLang="en-US" b="1" dirty="0" smtClean="0">
                <a:latin typeface="ＭＳ Ｐゴシック" panose="020B0600070205080204" pitchFamily="50" charset="-128"/>
                <a:ea typeface="ＭＳ Ｐゴシック" panose="020B0600070205080204" pitchFamily="50" charset="-128"/>
              </a:rPr>
              <a:t>仮説導出</a:t>
            </a:r>
            <a:endParaRPr kumimoji="1" lang="ja-JP" altLang="en-US" b="1" dirty="0">
              <a:latin typeface="ＭＳ Ｐゴシック" panose="020B0600070205080204" pitchFamily="50" charset="-128"/>
              <a:ea typeface="ＭＳ Ｐゴシック" panose="020B0600070205080204" pitchFamily="50" charset="-128"/>
            </a:endParaRPr>
          </a:p>
        </p:txBody>
      </p:sp>
      <p:sp>
        <p:nvSpPr>
          <p:cNvPr id="3" name="テキスト ボックス 6"/>
          <p:cNvSpPr txBox="1"/>
          <p:nvPr/>
        </p:nvSpPr>
        <p:spPr>
          <a:xfrm>
            <a:off x="6311291" y="3921186"/>
            <a:ext cx="5637414" cy="307777"/>
          </a:xfrm>
          <a:prstGeom prst="rect">
            <a:avLst/>
          </a:prstGeom>
        </p:spPr>
        <p:txBody>
          <a:bodyPr rtlCol="0">
            <a:spAutoFit/>
          </a:bodyPr>
          <a:lstStyle/>
          <a:p>
            <a:r>
              <a:rPr lang="ja-JP" altLang="en-US" sz="1400" dirty="0">
                <a:latin typeface="メイリオ" charset="0"/>
              </a:rPr>
              <a:t>引用：面白いほどよくわかる！自分の心理学</a:t>
            </a:r>
            <a:r>
              <a:rPr lang="en-US" altLang="ja-JP" sz="1400" dirty="0">
                <a:latin typeface="メイリオ" charset="0"/>
              </a:rPr>
              <a:t> </a:t>
            </a:r>
            <a:r>
              <a:rPr lang="ja-JP" altLang="en-US" sz="1400" dirty="0">
                <a:latin typeface="メイリオ" charset="0"/>
              </a:rPr>
              <a:t>渋谷昌三</a:t>
            </a:r>
            <a:endParaRPr lang="ja-JP" altLang="en-US" sz="1400" dirty="0"/>
          </a:p>
        </p:txBody>
      </p:sp>
    </p:spTree>
    <p:extLst>
      <p:ext uri="{BB962C8B-B14F-4D97-AF65-F5344CB8AC3E}">
        <p14:creationId xmlns:p14="http://schemas.microsoft.com/office/powerpoint/2010/main" xmlns="" val="80790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36</a:t>
            </a:fld>
            <a:endParaRPr lang="ja-JP" altLang="en-US"/>
          </a:p>
        </p:txBody>
      </p:sp>
      <p:sp>
        <p:nvSpPr>
          <p:cNvPr id="3" name="テキスト ボックス 2"/>
          <p:cNvSpPr txBox="1"/>
          <p:nvPr/>
        </p:nvSpPr>
        <p:spPr>
          <a:xfrm>
            <a:off x="1909659" y="2119063"/>
            <a:ext cx="2339102" cy="461665"/>
          </a:xfrm>
          <a:prstGeom prst="rect">
            <a:avLst/>
          </a:prstGeom>
          <a:noFill/>
        </p:spPr>
        <p:txBody>
          <a:bodyPr wrap="square" rtlCol="0" anchor="t">
            <a:spAutoFit/>
          </a:bodyPr>
          <a:lstStyle/>
          <a:p>
            <a:r>
              <a:rPr lang="ja-JP" altLang="en-US" sz="2400" dirty="0"/>
              <a:t>①内集団ひいき</a:t>
            </a:r>
            <a:endParaRPr kumimoji="1" lang="ja-JP" altLang="en-US" sz="2400"/>
          </a:p>
        </p:txBody>
      </p:sp>
      <p:sp>
        <p:nvSpPr>
          <p:cNvPr id="4" name="テキスト ボックス 3"/>
          <p:cNvSpPr txBox="1"/>
          <p:nvPr/>
        </p:nvSpPr>
        <p:spPr>
          <a:xfrm>
            <a:off x="8554872" y="2119062"/>
            <a:ext cx="2339102" cy="461665"/>
          </a:xfrm>
          <a:prstGeom prst="rect">
            <a:avLst/>
          </a:prstGeom>
          <a:noFill/>
        </p:spPr>
        <p:txBody>
          <a:bodyPr wrap="none" rtlCol="0">
            <a:spAutoFit/>
          </a:bodyPr>
          <a:lstStyle/>
          <a:p>
            <a:r>
              <a:rPr kumimoji="1" lang="ja-JP" altLang="en-US" sz="2400" smtClean="0"/>
              <a:t>②ノスタルジー</a:t>
            </a:r>
            <a:endParaRPr kumimoji="1" lang="ja-JP" altLang="en-US" sz="2400"/>
          </a:p>
        </p:txBody>
      </p:sp>
      <p:grpSp>
        <p:nvGrpSpPr>
          <p:cNvPr id="12" name="グループ化 19"/>
          <p:cNvGrpSpPr/>
          <p:nvPr/>
        </p:nvGrpSpPr>
        <p:grpSpPr>
          <a:xfrm>
            <a:off x="23438" y="2758334"/>
            <a:ext cx="6969237" cy="1254248"/>
            <a:chOff x="165592" y="2819400"/>
            <a:chExt cx="6969237" cy="1254248"/>
          </a:xfrm>
          <a:noFill/>
        </p:grpSpPr>
        <p:sp>
          <p:nvSpPr>
            <p:cNvPr id="8" name="角丸四角形 20"/>
            <p:cNvSpPr/>
            <p:nvPr/>
          </p:nvSpPr>
          <p:spPr>
            <a:xfrm>
              <a:off x="207963" y="2819400"/>
              <a:ext cx="6926866" cy="1219508"/>
            </a:xfrm>
            <a:prstGeom prst="roundRect">
              <a:avLst/>
            </a:pr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5" name="テキスト ボックス 21"/>
            <p:cNvSpPr txBox="1"/>
            <p:nvPr/>
          </p:nvSpPr>
          <p:spPr>
            <a:xfrm>
              <a:off x="165592" y="2873319"/>
              <a:ext cx="6955750" cy="1200329"/>
            </a:xfrm>
            <a:prstGeom prst="rect">
              <a:avLst/>
            </a:prstGeom>
            <a:grpFill/>
            <a:ln>
              <a:noFill/>
            </a:ln>
          </p:spPr>
          <p:txBody>
            <a:bodyPr wrap="none" rtlCol="0">
              <a:spAutoFit/>
            </a:bodyPr>
            <a:lstStyle/>
            <a:p>
              <a:r>
                <a:rPr lang="ja-JP" altLang="en-US" sz="2400" dirty="0">
                  <a:latin typeface="メイリオ"/>
                </a:rPr>
                <a:t>目的を持った</a:t>
              </a:r>
              <a:r>
                <a:rPr lang="ja-JP" altLang="en-US" sz="2400" dirty="0" smtClean="0">
                  <a:latin typeface="メイリオ"/>
                </a:rPr>
                <a:t>組織、自然</a:t>
              </a:r>
              <a:r>
                <a:rPr lang="ja-JP" altLang="en-US" sz="2400" dirty="0">
                  <a:latin typeface="メイリオ"/>
                </a:rPr>
                <a:t>発生したコミュニティ</a:t>
              </a:r>
              <a:r>
                <a:rPr lang="ja-JP" altLang="en-US" sz="2400" dirty="0" smtClean="0">
                  <a:latin typeface="メイリオ"/>
                </a:rPr>
                <a:t>で</a:t>
              </a:r>
              <a:endParaRPr lang="en-US" altLang="ja-JP" sz="2400" dirty="0" smtClean="0">
                <a:latin typeface="メイリオ"/>
              </a:endParaRPr>
            </a:p>
            <a:p>
              <a:r>
                <a:rPr lang="ja-JP" altLang="en-US" sz="2400" dirty="0" smtClean="0">
                  <a:latin typeface="メイリオ"/>
                </a:rPr>
                <a:t>交流</a:t>
              </a:r>
              <a:r>
                <a:rPr lang="ja-JP" altLang="en-US" sz="2400" dirty="0">
                  <a:latin typeface="メイリオ"/>
                </a:rPr>
                <a:t>すること</a:t>
              </a:r>
              <a:r>
                <a:rPr lang="ja-JP" altLang="en-US" sz="2400" dirty="0" smtClean="0">
                  <a:latin typeface="メイリオ"/>
                </a:rPr>
                <a:t>で「</a:t>
              </a:r>
              <a:r>
                <a:rPr lang="ja-JP" altLang="en-US" sz="2400" dirty="0">
                  <a:latin typeface="メイリオ"/>
                </a:rPr>
                <a:t>仲間意識」が</a:t>
              </a:r>
              <a:r>
                <a:rPr lang="ja-JP" altLang="en-US" sz="2400" dirty="0" smtClean="0">
                  <a:latin typeface="メイリオ"/>
                </a:rPr>
                <a:t>生まれ</a:t>
              </a:r>
              <a:endParaRPr lang="en-US" altLang="ja-JP" sz="2400" dirty="0" smtClean="0">
                <a:latin typeface="メイリオ"/>
              </a:endParaRPr>
            </a:p>
            <a:p>
              <a:r>
                <a:rPr lang="ja-JP" altLang="en-US" sz="2400" dirty="0" smtClean="0">
                  <a:latin typeface="メイリオ"/>
                </a:rPr>
                <a:t>自分</a:t>
              </a:r>
              <a:r>
                <a:rPr lang="ja-JP" altLang="en-US" sz="2400" dirty="0">
                  <a:latin typeface="メイリオ"/>
                </a:rPr>
                <a:t>が属している集団</a:t>
              </a:r>
              <a:r>
                <a:rPr lang="ja-JP" altLang="en-US" sz="2400" dirty="0" smtClean="0">
                  <a:latin typeface="メイリオ"/>
                </a:rPr>
                <a:t>に有利</a:t>
              </a:r>
              <a:r>
                <a:rPr lang="ja-JP" altLang="en-US" sz="2400" dirty="0">
                  <a:latin typeface="メイリオ"/>
                </a:rPr>
                <a:t>になるように</a:t>
              </a:r>
              <a:r>
                <a:rPr lang="ja-JP" altLang="en-US" sz="2400" dirty="0" smtClean="0">
                  <a:latin typeface="メイリオ"/>
                </a:rPr>
                <a:t>振舞う</a:t>
              </a:r>
              <a:endParaRPr lang="ja-JP" altLang="en-US" sz="2400" dirty="0">
                <a:latin typeface="メイリオ"/>
              </a:endParaRPr>
            </a:p>
          </p:txBody>
        </p:sp>
      </p:grpSp>
      <p:grpSp>
        <p:nvGrpSpPr>
          <p:cNvPr id="13" name="グループ化 24"/>
          <p:cNvGrpSpPr/>
          <p:nvPr/>
        </p:nvGrpSpPr>
        <p:grpSpPr>
          <a:xfrm>
            <a:off x="7767420" y="2891327"/>
            <a:ext cx="4025461" cy="914979"/>
            <a:chOff x="7858564" y="2943225"/>
            <a:chExt cx="4025461" cy="914979"/>
          </a:xfrm>
        </p:grpSpPr>
        <p:sp>
          <p:nvSpPr>
            <p:cNvPr id="9" name="角丸四角形 25"/>
            <p:cNvSpPr/>
            <p:nvPr/>
          </p:nvSpPr>
          <p:spPr>
            <a:xfrm>
              <a:off x="7858564" y="2943225"/>
              <a:ext cx="4025461" cy="914400"/>
            </a:xfrm>
            <a:prstGeom prst="round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6" name="テキスト ボックス 26"/>
            <p:cNvSpPr txBox="1"/>
            <p:nvPr/>
          </p:nvSpPr>
          <p:spPr>
            <a:xfrm>
              <a:off x="7936596" y="3027207"/>
              <a:ext cx="3877985" cy="830997"/>
            </a:xfrm>
            <a:prstGeom prst="rect">
              <a:avLst/>
            </a:prstGeom>
            <a:noFill/>
          </p:spPr>
          <p:txBody>
            <a:bodyPr wrap="none" rtlCol="0">
              <a:spAutoFit/>
            </a:bodyPr>
            <a:lstStyle/>
            <a:p>
              <a:pPr algn="ctr"/>
              <a:r>
                <a:rPr lang="ja-JP" altLang="en-US" sz="2400" dirty="0">
                  <a:latin typeface="メイリオ"/>
                </a:rPr>
                <a:t>過去の特定の場所に</a:t>
              </a:r>
              <a:r>
                <a:rPr lang="ja-JP" altLang="en-US" sz="2400" dirty="0" smtClean="0">
                  <a:latin typeface="メイリオ"/>
                </a:rPr>
                <a:t>対して</a:t>
              </a:r>
              <a:endParaRPr lang="en-US" altLang="ja-JP" sz="2400" dirty="0" smtClean="0">
                <a:latin typeface="メイリオ"/>
              </a:endParaRPr>
            </a:p>
            <a:p>
              <a:pPr algn="ctr"/>
              <a:r>
                <a:rPr lang="ja-JP" altLang="en-US" sz="2400" dirty="0" smtClean="0">
                  <a:latin typeface="メイリオ"/>
                </a:rPr>
                <a:t>強い</a:t>
              </a:r>
              <a:r>
                <a:rPr lang="ja-JP" altLang="en-US" sz="2400" dirty="0">
                  <a:latin typeface="メイリオ"/>
                </a:rPr>
                <a:t>愛着を感じる</a:t>
              </a:r>
              <a:r>
                <a:rPr lang="ja-JP" altLang="en-US" sz="2400" dirty="0" smtClean="0">
                  <a:latin typeface="メイリオ"/>
                </a:rPr>
                <a:t>こと</a:t>
              </a:r>
              <a:endParaRPr lang="ja-JP" altLang="en-US" sz="2400" dirty="0">
                <a:latin typeface="メイリオ"/>
              </a:endParaRPr>
            </a:p>
          </p:txBody>
        </p:sp>
      </p:grpSp>
      <p:sp>
        <p:nvSpPr>
          <p:cNvPr id="10" name="テキスト ボックス 9"/>
          <p:cNvSpPr txBox="1"/>
          <p:nvPr/>
        </p:nvSpPr>
        <p:spPr>
          <a:xfrm>
            <a:off x="2708537" y="5330991"/>
            <a:ext cx="7725192" cy="523220"/>
          </a:xfrm>
          <a:prstGeom prst="rect">
            <a:avLst/>
          </a:prstGeom>
          <a:noFill/>
        </p:spPr>
        <p:txBody>
          <a:bodyPr wrap="none" rtlCol="0">
            <a:spAutoFit/>
          </a:bodyPr>
          <a:lstStyle/>
          <a:p>
            <a:r>
              <a:rPr lang="ja-JP" altLang="en-US" sz="2800" dirty="0"/>
              <a:t>忠誠心</a:t>
            </a:r>
            <a:r>
              <a:rPr kumimoji="1" lang="ja-JP" altLang="en-US" sz="2800"/>
              <a:t>・</a:t>
            </a:r>
            <a:r>
              <a:rPr lang="ja-JP" altLang="en-US" sz="2800" dirty="0"/>
              <a:t>帰属</a:t>
            </a:r>
            <a:r>
              <a:rPr lang="ja-JP" altLang="en-US" sz="2800"/>
              <a:t>意識</a:t>
            </a:r>
            <a:r>
              <a:rPr kumimoji="1" lang="ja-JP" altLang="en-US" sz="2800"/>
              <a:t>が</a:t>
            </a:r>
            <a:r>
              <a:rPr lang="ja-JP" altLang="en-US" sz="2800" dirty="0"/>
              <a:t>芽</a:t>
            </a:r>
            <a:r>
              <a:rPr lang="ja-JP" altLang="en-US" sz="2800"/>
              <a:t>生え、</a:t>
            </a:r>
            <a:r>
              <a:rPr lang="ja-JP" altLang="en-US" sz="2800" b="1">
                <a:solidFill>
                  <a:srgbClr val="FF0000"/>
                </a:solidFill>
              </a:rPr>
              <a:t>地元愛</a:t>
            </a:r>
            <a:r>
              <a:rPr lang="ja-JP" altLang="en-US" sz="2800"/>
              <a:t>が</a:t>
            </a:r>
            <a:r>
              <a:rPr kumimoji="1" lang="ja-JP" altLang="en-US" sz="2800"/>
              <a:t>生まれる</a:t>
            </a:r>
          </a:p>
        </p:txBody>
      </p:sp>
      <p:sp>
        <p:nvSpPr>
          <p:cNvPr id="11" name="下矢印 10"/>
          <p:cNvSpPr/>
          <p:nvPr/>
        </p:nvSpPr>
        <p:spPr>
          <a:xfrm>
            <a:off x="6992675" y="4061732"/>
            <a:ext cx="840961" cy="10810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p:cNvSpPr txBox="1"/>
          <p:nvPr/>
        </p:nvSpPr>
        <p:spPr>
          <a:xfrm>
            <a:off x="10749002" y="202347"/>
            <a:ext cx="1114408" cy="369332"/>
          </a:xfrm>
          <a:prstGeom prst="rect">
            <a:avLst/>
          </a:prstGeom>
          <a:noFill/>
        </p:spPr>
        <p:txBody>
          <a:bodyPr wrap="none" rtlCol="0">
            <a:spAutoFit/>
          </a:bodyPr>
          <a:lstStyle/>
          <a:p>
            <a:r>
              <a:rPr lang="ja-JP" altLang="en-US" b="1" smtClean="0">
                <a:latin typeface="ＭＳ Ｐゴシック" panose="020B0600070205080204" pitchFamily="50" charset="-128"/>
                <a:ea typeface="ＭＳ Ｐゴシック" panose="020B0600070205080204" pitchFamily="50" charset="-128"/>
              </a:rPr>
              <a:t>仮説導出</a:t>
            </a:r>
            <a:endParaRPr kumimoji="1" lang="ja-JP" altLang="en-US" b="1">
              <a:latin typeface="ＭＳ Ｐゴシック" panose="020B0600070205080204" pitchFamily="50" charset="-128"/>
              <a:ea typeface="ＭＳ Ｐゴシック" panose="020B0600070205080204" pitchFamily="50" charset="-128"/>
            </a:endParaRPr>
          </a:p>
        </p:txBody>
      </p:sp>
      <p:sp>
        <p:nvSpPr>
          <p:cNvPr id="7" name="加算記号 6"/>
          <p:cNvSpPr/>
          <p:nvPr/>
        </p:nvSpPr>
        <p:spPr>
          <a:xfrm>
            <a:off x="6747156" y="2696175"/>
            <a:ext cx="1332000" cy="1332000"/>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29"/>
          <p:cNvSpPr txBox="1"/>
          <p:nvPr/>
        </p:nvSpPr>
        <p:spPr>
          <a:xfrm>
            <a:off x="5901075" y="6124124"/>
            <a:ext cx="5637414" cy="307777"/>
          </a:xfrm>
          <a:prstGeom prst="rect">
            <a:avLst/>
          </a:prstGeom>
        </p:spPr>
        <p:txBody>
          <a:bodyPr wrap="square" rtlCol="0" anchor="t">
            <a:spAutoFit/>
          </a:bodyPr>
          <a:lstStyle/>
          <a:p>
            <a:r>
              <a:rPr lang="ja-JP" altLang="en-US" sz="1400">
                <a:latin typeface="メイリオ" charset="0"/>
              </a:rPr>
              <a:t>引用：面白いほどよくわかる！自分の心理学</a:t>
            </a:r>
            <a:r>
              <a:rPr lang="en-US" altLang="ja-JP" sz="1400">
                <a:latin typeface="メイリオ" charset="0"/>
              </a:rPr>
              <a:t> </a:t>
            </a:r>
            <a:r>
              <a:rPr lang="ja-JP" altLang="en-US" sz="1400">
                <a:latin typeface="メイリオ" charset="0"/>
              </a:rPr>
              <a:t>渋谷昌三</a:t>
            </a:r>
            <a:endParaRPr lang="ja-JP" altLang="en-US" sz="1400"/>
          </a:p>
        </p:txBody>
      </p:sp>
      <p:sp>
        <p:nvSpPr>
          <p:cNvPr id="21" name="テキスト ボックス 23"/>
          <p:cNvSpPr txBox="1"/>
          <p:nvPr/>
        </p:nvSpPr>
        <p:spPr>
          <a:xfrm>
            <a:off x="508000" y="558800"/>
            <a:ext cx="2031325" cy="646331"/>
          </a:xfrm>
          <a:prstGeom prst="rect">
            <a:avLst/>
          </a:prstGeom>
          <a:noFill/>
        </p:spPr>
        <p:txBody>
          <a:bodyPr wrap="none" rtlCol="0">
            <a:spAutoFit/>
          </a:bodyPr>
          <a:lstStyle/>
          <a:p>
            <a:r>
              <a:rPr lang="ja-JP" altLang="en-US" sz="3600" smtClean="0"/>
              <a:t>仮説導出</a:t>
            </a:r>
            <a:endParaRPr kumimoji="1" lang="ja-JP" altLang="en-US" sz="3600"/>
          </a:p>
        </p:txBody>
      </p:sp>
      <p:sp>
        <p:nvSpPr>
          <p:cNvPr id="26" name="テキスト ボックス 31"/>
          <p:cNvSpPr txBox="1"/>
          <p:nvPr/>
        </p:nvSpPr>
        <p:spPr>
          <a:xfrm>
            <a:off x="2535898" y="620355"/>
            <a:ext cx="4493538" cy="523220"/>
          </a:xfrm>
          <a:prstGeom prst="rect">
            <a:avLst/>
          </a:prstGeom>
          <a:noFill/>
        </p:spPr>
        <p:txBody>
          <a:bodyPr wrap="none" rtlCol="0">
            <a:spAutoFit/>
          </a:bodyPr>
          <a:lstStyle/>
          <a:p>
            <a:r>
              <a:rPr lang="ja-JP" altLang="en-US" sz="2800" b="1" dirty="0" smtClean="0"/>
              <a:t>～地元</a:t>
            </a:r>
            <a:r>
              <a:rPr lang="ja-JP" altLang="en-US" sz="2800" b="1" dirty="0"/>
              <a:t>愛が生まれる</a:t>
            </a:r>
            <a:r>
              <a:rPr lang="ja-JP" altLang="en-US" sz="2800" b="1" dirty="0" smtClean="0"/>
              <a:t>心理～</a:t>
            </a:r>
            <a:endParaRPr kumimoji="1" lang="en-US" altLang="ja-JP" sz="3200" b="1" dirty="0" smtClean="0"/>
          </a:p>
        </p:txBody>
      </p:sp>
    </p:spTree>
    <p:extLst>
      <p:ext uri="{BB962C8B-B14F-4D97-AF65-F5344CB8AC3E}">
        <p14:creationId xmlns:p14="http://schemas.microsoft.com/office/powerpoint/2010/main" xmlns="" val="354479530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37</a:t>
            </a:fld>
            <a:endParaRPr lang="ja-JP" altLang="en-US"/>
          </a:p>
        </p:txBody>
      </p:sp>
      <p:sp>
        <p:nvSpPr>
          <p:cNvPr id="9" name="テキスト ボックス 8"/>
          <p:cNvSpPr txBox="1"/>
          <p:nvPr/>
        </p:nvSpPr>
        <p:spPr>
          <a:xfrm>
            <a:off x="576701" y="1455940"/>
            <a:ext cx="11038599" cy="461665"/>
          </a:xfrm>
          <a:prstGeom prst="rect">
            <a:avLst/>
          </a:prstGeom>
          <a:noFill/>
        </p:spPr>
        <p:txBody>
          <a:bodyPr wrap="none" rtlCol="0">
            <a:spAutoFit/>
          </a:bodyPr>
          <a:lstStyle/>
          <a:p>
            <a:r>
              <a:rPr kumimoji="1" lang="ja-JP" altLang="en-US" sz="2400" b="1" smtClean="0"/>
              <a:t>実験内容</a:t>
            </a:r>
            <a:r>
              <a:rPr kumimoji="1" lang="en-US" altLang="ja-JP" sz="2400" smtClean="0"/>
              <a:t>:</a:t>
            </a:r>
            <a:r>
              <a:rPr kumimoji="1" lang="ja-JP" altLang="en-US" sz="2400" smtClean="0"/>
              <a:t>被験者に内集団の人と外集団の人が描いた絵画を評価してもらった。</a:t>
            </a:r>
            <a:endParaRPr kumimoji="1" lang="ja-JP" altLang="en-US" sz="2400"/>
          </a:p>
        </p:txBody>
      </p:sp>
      <p:sp>
        <p:nvSpPr>
          <p:cNvPr id="10" name="テキスト ボックス 9"/>
          <p:cNvSpPr txBox="1"/>
          <p:nvPr/>
        </p:nvSpPr>
        <p:spPr>
          <a:xfrm>
            <a:off x="209448" y="5216098"/>
            <a:ext cx="11961929" cy="830997"/>
          </a:xfrm>
          <a:prstGeom prst="rect">
            <a:avLst/>
          </a:prstGeom>
          <a:noFill/>
        </p:spPr>
        <p:txBody>
          <a:bodyPr wrap="none" rtlCol="0">
            <a:spAutoFit/>
          </a:bodyPr>
          <a:lstStyle/>
          <a:p>
            <a:r>
              <a:rPr kumimoji="1" lang="ja-JP" altLang="en-US" sz="2400" b="1"/>
              <a:t>結果</a:t>
            </a:r>
            <a:r>
              <a:rPr kumimoji="1" lang="en-US" altLang="ja-JP" sz="2400"/>
              <a:t>:</a:t>
            </a:r>
            <a:r>
              <a:rPr kumimoji="1" lang="ja-JP" altLang="en-US" sz="2400"/>
              <a:t>人は特定の集団に所属すると、その集団が自分の一部になったような気になる</a:t>
            </a:r>
            <a:r>
              <a:rPr lang="ja-JP" altLang="en-US" sz="2400"/>
              <a:t>。</a:t>
            </a:r>
            <a:endParaRPr kumimoji="1" lang="en-US" altLang="ja-JP" sz="2400"/>
          </a:p>
          <a:p>
            <a:r>
              <a:rPr lang="ja-JP" altLang="en-US" sz="2400"/>
              <a:t>　　 そのため、内集団を高く評価する。</a:t>
            </a:r>
            <a:endParaRPr kumimoji="1" lang="ja-JP" altLang="en-US" sz="2400"/>
          </a:p>
        </p:txBody>
      </p:sp>
      <p:sp>
        <p:nvSpPr>
          <p:cNvPr id="12" name="テキスト ボックス 11"/>
          <p:cNvSpPr txBox="1"/>
          <p:nvPr/>
        </p:nvSpPr>
        <p:spPr>
          <a:xfrm>
            <a:off x="10749002" y="202347"/>
            <a:ext cx="1114408" cy="369332"/>
          </a:xfrm>
          <a:prstGeom prst="rect">
            <a:avLst/>
          </a:prstGeom>
          <a:noFill/>
        </p:spPr>
        <p:txBody>
          <a:bodyPr wrap="none" rtlCol="0">
            <a:spAutoFit/>
          </a:bodyPr>
          <a:lstStyle/>
          <a:p>
            <a:r>
              <a:rPr lang="ja-JP" altLang="en-US" b="1" smtClean="0">
                <a:latin typeface="ＭＳ Ｐゴシック" panose="020B0600070205080204" pitchFamily="50" charset="-128"/>
                <a:ea typeface="ＭＳ Ｐゴシック" panose="020B0600070205080204" pitchFamily="50" charset="-128"/>
              </a:rPr>
              <a:t>仮説導出</a:t>
            </a:r>
            <a:endParaRPr kumimoji="1" lang="ja-JP" altLang="en-US" b="1">
              <a:latin typeface="ＭＳ Ｐゴシック" panose="020B0600070205080204" pitchFamily="50" charset="-128"/>
              <a:ea typeface="ＭＳ Ｐゴシック" panose="020B0600070205080204" pitchFamily="50" charset="-128"/>
            </a:endParaRPr>
          </a:p>
        </p:txBody>
      </p:sp>
      <p:sp>
        <p:nvSpPr>
          <p:cNvPr id="14" name="テキスト ボックス 3"/>
          <p:cNvSpPr txBox="1"/>
          <p:nvPr/>
        </p:nvSpPr>
        <p:spPr>
          <a:xfrm>
            <a:off x="6418108" y="6048573"/>
            <a:ext cx="5637414" cy="307777"/>
          </a:xfrm>
          <a:prstGeom prst="rect">
            <a:avLst/>
          </a:prstGeom>
        </p:spPr>
        <p:txBody>
          <a:bodyPr rtlCol="0" anchor="t">
            <a:spAutoFit/>
          </a:bodyPr>
          <a:lstStyle/>
          <a:p>
            <a:r>
              <a:rPr lang="ja-JP" altLang="en-US" sz="1400">
                <a:latin typeface="メイリオ" charset="0"/>
              </a:rPr>
              <a:t>引用：面白いほどよくわかる！自分の心理学</a:t>
            </a:r>
            <a:r>
              <a:rPr lang="en-US" altLang="ja-JP" sz="1400">
                <a:latin typeface="メイリオ" charset="0"/>
              </a:rPr>
              <a:t> </a:t>
            </a:r>
            <a:r>
              <a:rPr lang="ja-JP" altLang="en-US" sz="1400">
                <a:latin typeface="メイリオ" charset="0"/>
              </a:rPr>
              <a:t>渋谷昌三　</a:t>
            </a:r>
            <a:endParaRPr lang="ja-JP" altLang="en-US" sz="1400"/>
          </a:p>
        </p:txBody>
      </p:sp>
      <p:pic>
        <p:nvPicPr>
          <p:cNvPr id="13" name="図 1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277119" y="1966281"/>
            <a:ext cx="3311912" cy="3077737"/>
          </a:xfrm>
          <a:prstGeom prst="rect">
            <a:avLst/>
          </a:prstGeom>
        </p:spPr>
      </p:pic>
      <p:pic>
        <p:nvPicPr>
          <p:cNvPr id="16" name="図 15"/>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672921" y="1977777"/>
            <a:ext cx="3345366" cy="2865863"/>
          </a:xfrm>
          <a:prstGeom prst="rect">
            <a:avLst/>
          </a:prstGeom>
        </p:spPr>
      </p:pic>
      <p:sp>
        <p:nvSpPr>
          <p:cNvPr id="5" name="右矢印 5"/>
          <p:cNvSpPr/>
          <p:nvPr/>
        </p:nvSpPr>
        <p:spPr>
          <a:xfrm>
            <a:off x="5815023" y="3028459"/>
            <a:ext cx="631905" cy="76449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23"/>
          <p:cNvSpPr txBox="1"/>
          <p:nvPr/>
        </p:nvSpPr>
        <p:spPr>
          <a:xfrm>
            <a:off x="508000" y="558800"/>
            <a:ext cx="2031325" cy="646331"/>
          </a:xfrm>
          <a:prstGeom prst="rect">
            <a:avLst/>
          </a:prstGeom>
          <a:noFill/>
        </p:spPr>
        <p:txBody>
          <a:bodyPr wrap="none" rtlCol="0">
            <a:spAutoFit/>
          </a:bodyPr>
          <a:lstStyle/>
          <a:p>
            <a:r>
              <a:rPr lang="ja-JP" altLang="en-US" sz="3600" dirty="0" smtClean="0"/>
              <a:t>仮説導出</a:t>
            </a:r>
            <a:endParaRPr kumimoji="1" lang="ja-JP" altLang="en-US" sz="3600" dirty="0"/>
          </a:p>
        </p:txBody>
      </p:sp>
      <p:sp>
        <p:nvSpPr>
          <p:cNvPr id="18" name="テキスト ボックス 5"/>
          <p:cNvSpPr txBox="1"/>
          <p:nvPr/>
        </p:nvSpPr>
        <p:spPr>
          <a:xfrm>
            <a:off x="2535898" y="620355"/>
            <a:ext cx="4493538" cy="523220"/>
          </a:xfrm>
          <a:prstGeom prst="rect">
            <a:avLst/>
          </a:prstGeom>
          <a:noFill/>
        </p:spPr>
        <p:txBody>
          <a:bodyPr wrap="none" rtlCol="0">
            <a:spAutoFit/>
          </a:bodyPr>
          <a:lstStyle/>
          <a:p>
            <a:r>
              <a:rPr lang="ja-JP" altLang="en-US" sz="2800" b="1" dirty="0" smtClean="0"/>
              <a:t>～地元</a:t>
            </a:r>
            <a:r>
              <a:rPr lang="ja-JP" altLang="en-US" sz="2800" b="1" dirty="0"/>
              <a:t>愛が生まれる</a:t>
            </a:r>
            <a:r>
              <a:rPr lang="ja-JP" altLang="en-US" sz="2800" b="1" dirty="0" smtClean="0"/>
              <a:t>心理～</a:t>
            </a:r>
            <a:endParaRPr kumimoji="1" lang="en-US" altLang="ja-JP" sz="3200" b="1" dirty="0" smtClean="0"/>
          </a:p>
        </p:txBody>
      </p:sp>
    </p:spTree>
    <p:extLst>
      <p:ext uri="{BB962C8B-B14F-4D97-AF65-F5344CB8AC3E}">
        <p14:creationId xmlns:p14="http://schemas.microsoft.com/office/powerpoint/2010/main" xmlns="" val="265112999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38</a:t>
            </a:fld>
            <a:endParaRPr lang="ja-JP" altLang="en-US"/>
          </a:p>
        </p:txBody>
      </p:sp>
      <p:sp>
        <p:nvSpPr>
          <p:cNvPr id="4" name="テキスト ボックス 3"/>
          <p:cNvSpPr txBox="1"/>
          <p:nvPr/>
        </p:nvSpPr>
        <p:spPr>
          <a:xfrm>
            <a:off x="467819" y="3664847"/>
            <a:ext cx="11124492" cy="523220"/>
          </a:xfrm>
          <a:prstGeom prst="rect">
            <a:avLst/>
          </a:prstGeom>
          <a:noFill/>
        </p:spPr>
        <p:txBody>
          <a:bodyPr wrap="square" rtlCol="0">
            <a:spAutoFit/>
          </a:bodyPr>
          <a:lstStyle/>
          <a:p>
            <a:r>
              <a:rPr lang="ja-JP" altLang="en-US" sz="2800" dirty="0" smtClean="0"/>
              <a:t>地元愛が使われた</a:t>
            </a:r>
            <a:r>
              <a:rPr lang="ja-JP" altLang="en-US" sz="2800" dirty="0"/>
              <a:t>例：宣伝広告、コラボ商品、イベントの参加</a:t>
            </a:r>
            <a:endParaRPr kumimoji="1" lang="ja-JP" altLang="en-US" dirty="0"/>
          </a:p>
        </p:txBody>
      </p:sp>
      <p:sp>
        <p:nvSpPr>
          <p:cNvPr id="5" name="テキスト ボックス 5"/>
          <p:cNvSpPr txBox="1"/>
          <p:nvPr/>
        </p:nvSpPr>
        <p:spPr>
          <a:xfrm>
            <a:off x="10749002" y="202347"/>
            <a:ext cx="1114408" cy="369332"/>
          </a:xfrm>
          <a:prstGeom prst="rect">
            <a:avLst/>
          </a:prstGeom>
          <a:noFill/>
        </p:spPr>
        <p:txBody>
          <a:bodyPr wrap="none" rtlCol="0">
            <a:spAutoFit/>
          </a:bodyPr>
          <a:lstStyle/>
          <a:p>
            <a:r>
              <a:rPr lang="ja-JP" altLang="en-US" b="1" dirty="0" smtClean="0">
                <a:latin typeface="ＭＳ Ｐゴシック" panose="020B0600070205080204" pitchFamily="50" charset="-128"/>
                <a:ea typeface="ＭＳ Ｐゴシック" panose="020B0600070205080204" pitchFamily="50" charset="-128"/>
              </a:rPr>
              <a:t>仮説導出</a:t>
            </a:r>
            <a:endParaRPr kumimoji="1" lang="ja-JP" altLang="en-US" b="1" dirty="0">
              <a:latin typeface="ＭＳ Ｐゴシック" panose="020B0600070205080204" pitchFamily="50" charset="-128"/>
              <a:ea typeface="ＭＳ Ｐゴシック" panose="020B0600070205080204" pitchFamily="50" charset="-128"/>
            </a:endParaRPr>
          </a:p>
        </p:txBody>
      </p:sp>
      <p:sp>
        <p:nvSpPr>
          <p:cNvPr id="6" name="テキスト ボックス 8"/>
          <p:cNvSpPr txBox="1"/>
          <p:nvPr/>
        </p:nvSpPr>
        <p:spPr>
          <a:xfrm>
            <a:off x="467819" y="544154"/>
            <a:ext cx="5723119" cy="923330"/>
          </a:xfrm>
          <a:prstGeom prst="rect">
            <a:avLst/>
          </a:prstGeom>
          <a:noFill/>
        </p:spPr>
        <p:txBody>
          <a:bodyPr wrap="square" rtlCol="0">
            <a:spAutoFit/>
          </a:bodyPr>
          <a:lstStyle/>
          <a:p>
            <a:r>
              <a:rPr lang="ja-JP" altLang="en-US" sz="3600" dirty="0"/>
              <a:t>仮説１導出</a:t>
            </a:r>
            <a:endParaRPr lang="en-US" altLang="ja-JP" sz="3200" dirty="0"/>
          </a:p>
          <a:p>
            <a:endParaRPr kumimoji="1" lang="ja-JP" altLang="en-US" dirty="0"/>
          </a:p>
        </p:txBody>
      </p:sp>
      <p:sp>
        <p:nvSpPr>
          <p:cNvPr id="12" name="テキスト ボックス 13"/>
          <p:cNvSpPr txBox="1"/>
          <p:nvPr/>
        </p:nvSpPr>
        <p:spPr>
          <a:xfrm>
            <a:off x="355525" y="1795098"/>
            <a:ext cx="11291044" cy="954107"/>
          </a:xfrm>
          <a:prstGeom prst="rect">
            <a:avLst/>
          </a:prstGeom>
          <a:noFill/>
        </p:spPr>
        <p:txBody>
          <a:bodyPr wrap="square" rtlCol="0">
            <a:spAutoFit/>
          </a:bodyPr>
          <a:lstStyle/>
          <a:p>
            <a:r>
              <a:rPr lang="ja-JP" altLang="en-US" sz="2800" dirty="0"/>
              <a:t>先行</a:t>
            </a:r>
            <a:r>
              <a:rPr lang="ja-JP" altLang="en-US" sz="2800" dirty="0" smtClean="0"/>
              <a:t>研究より</a:t>
            </a:r>
            <a:r>
              <a:rPr lang="ja-JP" altLang="en-US" sz="2400" dirty="0" smtClean="0"/>
              <a:t>、</a:t>
            </a:r>
            <a:r>
              <a:rPr lang="ja-JP" altLang="en-US" sz="2800" dirty="0" smtClean="0"/>
              <a:t>地元</a:t>
            </a:r>
            <a:r>
              <a:rPr lang="ja-JP" altLang="en-US" sz="2800" dirty="0"/>
              <a:t>に対する「地元愛</a:t>
            </a:r>
            <a:r>
              <a:rPr lang="ja-JP" altLang="en-US" sz="2800" dirty="0" smtClean="0"/>
              <a:t>」が大切</a:t>
            </a:r>
            <a:r>
              <a:rPr lang="ja-JP" altLang="en-US" sz="2800" dirty="0"/>
              <a:t>であることが分かった。</a:t>
            </a:r>
            <a:endParaRPr lang="en-US" altLang="ja-JP" sz="2400" dirty="0"/>
          </a:p>
          <a:p>
            <a:r>
              <a:rPr lang="ja-JP" altLang="en-US" sz="2800" dirty="0"/>
              <a:t>この地元</a:t>
            </a:r>
            <a:r>
              <a:rPr lang="ja-JP" altLang="en-US" sz="2800" dirty="0" smtClean="0"/>
              <a:t>愛はどの</a:t>
            </a:r>
            <a:r>
              <a:rPr lang="ja-JP" altLang="en-US" sz="2800" dirty="0"/>
              <a:t>よう</a:t>
            </a:r>
            <a:r>
              <a:rPr lang="ja-JP" altLang="en-US" sz="2800" dirty="0" smtClean="0"/>
              <a:t>に活用</a:t>
            </a:r>
            <a:r>
              <a:rPr lang="ja-JP" altLang="en-US" sz="2800" dirty="0"/>
              <a:t>されて</a:t>
            </a:r>
            <a:r>
              <a:rPr lang="ja-JP" altLang="en-US" sz="2800" dirty="0" smtClean="0"/>
              <a:t>いる</a:t>
            </a:r>
            <a:r>
              <a:rPr lang="ja-JP" altLang="en-US" sz="2800" dirty="0"/>
              <a:t>の</a:t>
            </a:r>
            <a:r>
              <a:rPr lang="ja-JP" altLang="en-US" sz="2800" dirty="0" smtClean="0"/>
              <a:t>か。</a:t>
            </a:r>
            <a:endParaRPr kumimoji="1" lang="ja-JP" altLang="en-US" sz="2800" dirty="0"/>
          </a:p>
        </p:txBody>
      </p:sp>
      <p:sp>
        <p:nvSpPr>
          <p:cNvPr id="3" name="テキスト ボックス 17"/>
          <p:cNvSpPr txBox="1"/>
          <p:nvPr/>
        </p:nvSpPr>
        <p:spPr>
          <a:xfrm>
            <a:off x="467819" y="5103710"/>
            <a:ext cx="11285365" cy="523220"/>
          </a:xfrm>
          <a:prstGeom prst="rect">
            <a:avLst/>
          </a:prstGeom>
          <a:noFill/>
        </p:spPr>
        <p:txBody>
          <a:bodyPr wrap="square" rtlCol="0">
            <a:spAutoFit/>
          </a:bodyPr>
          <a:lstStyle/>
          <a:p>
            <a:r>
              <a:rPr lang="ja-JP" altLang="en-US" sz="2800" b="1" i="1" dirty="0" smtClean="0">
                <a:solidFill>
                  <a:srgbClr val="FF0000"/>
                </a:solidFill>
              </a:rPr>
              <a:t>宣伝</a:t>
            </a:r>
            <a:r>
              <a:rPr lang="ja-JP" altLang="en-US" sz="2800" b="1" i="1" dirty="0">
                <a:solidFill>
                  <a:srgbClr val="FF0000"/>
                </a:solidFill>
              </a:rPr>
              <a:t>広告で</a:t>
            </a:r>
            <a:r>
              <a:rPr lang="ja-JP" altLang="en-US" sz="2800" b="1" i="1" dirty="0" smtClean="0">
                <a:solidFill>
                  <a:srgbClr val="FF0000"/>
                </a:solidFill>
              </a:rPr>
              <a:t>は、地元愛はどの</a:t>
            </a:r>
            <a:r>
              <a:rPr lang="ja-JP" altLang="en-US" sz="2800" b="1" i="1" dirty="0">
                <a:solidFill>
                  <a:srgbClr val="FF0000"/>
                </a:solidFill>
              </a:rPr>
              <a:t>よう</a:t>
            </a:r>
            <a:r>
              <a:rPr lang="ja-JP" altLang="en-US" sz="2800" b="1" i="1" dirty="0" smtClean="0">
                <a:solidFill>
                  <a:srgbClr val="FF0000"/>
                </a:solidFill>
              </a:rPr>
              <a:t>な心理変化を起こすのだろうか？</a:t>
            </a:r>
            <a:endParaRPr lang="ja-JP" altLang="en-US" sz="2800" dirty="0"/>
          </a:p>
        </p:txBody>
      </p:sp>
    </p:spTree>
    <p:extLst>
      <p:ext uri="{BB962C8B-B14F-4D97-AF65-F5344CB8AC3E}">
        <p14:creationId xmlns:p14="http://schemas.microsoft.com/office/powerpoint/2010/main" xmlns="" val="427901000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39</a:t>
            </a:fld>
            <a:endParaRPr lang="ja-JP" altLang="en-US"/>
          </a:p>
        </p:txBody>
      </p:sp>
      <p:sp>
        <p:nvSpPr>
          <p:cNvPr id="10" name="角丸四角形 9"/>
          <p:cNvSpPr/>
          <p:nvPr/>
        </p:nvSpPr>
        <p:spPr>
          <a:xfrm>
            <a:off x="1621436" y="1505047"/>
            <a:ext cx="8949128" cy="2013544"/>
          </a:xfrm>
          <a:prstGeom prst="roundRect">
            <a:avLst/>
          </a:prstGeom>
          <a:ln w="3810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3" name="テキスト ボックス 2"/>
          <p:cNvSpPr txBox="1"/>
          <p:nvPr/>
        </p:nvSpPr>
        <p:spPr>
          <a:xfrm>
            <a:off x="822405" y="1902152"/>
            <a:ext cx="10547190" cy="1200329"/>
          </a:xfrm>
          <a:prstGeom prst="rect">
            <a:avLst/>
          </a:prstGeom>
        </p:spPr>
        <p:txBody>
          <a:bodyPr rtlCol="0">
            <a:spAutoFit/>
          </a:bodyPr>
          <a:lstStyle/>
          <a:p>
            <a:pPr algn="ctr"/>
            <a:r>
              <a:rPr lang="ja-JP" altLang="en-US" sz="2400" dirty="0">
                <a:latin typeface="メイリオ"/>
              </a:rPr>
              <a:t>アイドルを活用するキャンペーンの設計には</a:t>
            </a:r>
          </a:p>
          <a:p>
            <a:pPr algn="ctr"/>
            <a:endParaRPr lang="ja-JP" altLang="en-US" sz="2400" dirty="0">
              <a:latin typeface="メイリオ"/>
            </a:endParaRPr>
          </a:p>
          <a:p>
            <a:pPr algn="ctr"/>
            <a:r>
              <a:rPr lang="ja-JP" altLang="en-US" sz="2400" dirty="0">
                <a:latin typeface="メイリオ"/>
              </a:rPr>
              <a:t>「応援したい」と思わせる心理の延長線上であることが望ましい</a:t>
            </a:r>
          </a:p>
        </p:txBody>
      </p:sp>
      <p:sp>
        <p:nvSpPr>
          <p:cNvPr id="4" name="テキスト ボックス 3"/>
          <p:cNvSpPr txBox="1"/>
          <p:nvPr/>
        </p:nvSpPr>
        <p:spPr>
          <a:xfrm>
            <a:off x="7827364" y="3126405"/>
            <a:ext cx="2743200" cy="307777"/>
          </a:xfrm>
          <a:prstGeom prst="rect">
            <a:avLst/>
          </a:prstGeom>
        </p:spPr>
        <p:txBody>
          <a:bodyPr rtlCol="0">
            <a:spAutoFit/>
          </a:bodyPr>
          <a:lstStyle/>
          <a:p>
            <a:pPr algn="ctr"/>
            <a:r>
              <a:rPr lang="ja-JP" altLang="en-US" sz="1400" dirty="0">
                <a:latin typeface="メイリオ"/>
              </a:rPr>
              <a:t>宣伝会議20</a:t>
            </a:r>
            <a:r>
              <a:rPr lang="en-US" altLang="ja-JP" sz="1400" dirty="0">
                <a:latin typeface="メイリオ"/>
              </a:rPr>
              <a:t>14/10</a:t>
            </a:r>
            <a:endParaRPr lang="ja-JP" altLang="en-US" sz="1400" dirty="0"/>
          </a:p>
        </p:txBody>
      </p:sp>
      <p:grpSp>
        <p:nvGrpSpPr>
          <p:cNvPr id="12" name="グループ化 11"/>
          <p:cNvGrpSpPr/>
          <p:nvPr/>
        </p:nvGrpSpPr>
        <p:grpSpPr>
          <a:xfrm>
            <a:off x="2078707" y="4949760"/>
            <a:ext cx="7903493" cy="1620434"/>
            <a:chOff x="2160306" y="4643852"/>
            <a:chExt cx="7903493" cy="1620434"/>
          </a:xfrm>
        </p:grpSpPr>
        <p:sp>
          <p:nvSpPr>
            <p:cNvPr id="8" name="角丸四角形 7"/>
            <p:cNvSpPr/>
            <p:nvPr/>
          </p:nvSpPr>
          <p:spPr>
            <a:xfrm>
              <a:off x="2286266" y="4643852"/>
              <a:ext cx="7488374" cy="1620434"/>
            </a:xfrm>
            <a:prstGeom prst="roundRect">
              <a:avLst/>
            </a:prstGeom>
            <a:ln w="3810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5" name="テキスト ボックス 4"/>
            <p:cNvSpPr txBox="1"/>
            <p:nvPr/>
          </p:nvSpPr>
          <p:spPr>
            <a:xfrm>
              <a:off x="2160306" y="4954554"/>
              <a:ext cx="7903493" cy="954107"/>
            </a:xfrm>
            <a:prstGeom prst="rect">
              <a:avLst/>
            </a:prstGeom>
          </p:spPr>
          <p:txBody>
            <a:bodyPr wrap="square" rtlCol="0">
              <a:spAutoFit/>
            </a:bodyPr>
            <a:lstStyle/>
            <a:p>
              <a:pPr algn="ctr"/>
              <a:r>
                <a:rPr lang="ja-JP" altLang="en-US" sz="2800" b="1" dirty="0">
                  <a:latin typeface="メイリオ"/>
                </a:rPr>
                <a:t>商品</a:t>
              </a:r>
              <a:r>
                <a:rPr lang="en-US" altLang="en-US" sz="2800" b="1" dirty="0">
                  <a:latin typeface="メイリオ"/>
                </a:rPr>
                <a:t>PR</a:t>
              </a:r>
              <a:r>
                <a:rPr lang="ja-JP" altLang="en-US" sz="2800" b="1" dirty="0">
                  <a:latin typeface="メイリオ"/>
                </a:rPr>
                <a:t>をする広告では</a:t>
              </a:r>
            </a:p>
            <a:p>
              <a:pPr algn="ctr"/>
              <a:r>
                <a:rPr lang="ja-JP" altLang="en-US" sz="2800" b="1" dirty="0">
                  <a:latin typeface="メイリオ"/>
                </a:rPr>
                <a:t>アイドルを応援したくなる気持ちが</a:t>
              </a:r>
              <a:r>
                <a:rPr lang="ja-JP" altLang="en-US" sz="2800" b="1" dirty="0" smtClean="0">
                  <a:latin typeface="メイリオ"/>
                </a:rPr>
                <a:t>大切</a:t>
              </a:r>
              <a:endParaRPr lang="ja-JP" altLang="en-US" sz="2800" b="1" dirty="0">
                <a:latin typeface="メイリオ"/>
              </a:endParaRPr>
            </a:p>
          </p:txBody>
        </p:sp>
      </p:grpSp>
      <p:sp>
        <p:nvSpPr>
          <p:cNvPr id="6" name="下矢印 5"/>
          <p:cNvSpPr/>
          <p:nvPr/>
        </p:nvSpPr>
        <p:spPr>
          <a:xfrm>
            <a:off x="5431809" y="3609919"/>
            <a:ext cx="824172" cy="1279928"/>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ja-JP" altLang="en-US"/>
          </a:p>
        </p:txBody>
      </p:sp>
      <p:sp>
        <p:nvSpPr>
          <p:cNvPr id="24" name="テキスト ボックス 6"/>
          <p:cNvSpPr txBox="1"/>
          <p:nvPr/>
        </p:nvSpPr>
        <p:spPr>
          <a:xfrm>
            <a:off x="508000" y="558800"/>
            <a:ext cx="2492990" cy="646331"/>
          </a:xfrm>
          <a:prstGeom prst="rect">
            <a:avLst/>
          </a:prstGeom>
          <a:noFill/>
        </p:spPr>
        <p:txBody>
          <a:bodyPr wrap="none" rtlCol="0">
            <a:spAutoFit/>
          </a:bodyPr>
          <a:lstStyle/>
          <a:p>
            <a:r>
              <a:rPr lang="ja-JP" altLang="en-US" sz="3600" dirty="0" smtClean="0"/>
              <a:t>仮説１導出</a:t>
            </a:r>
            <a:endParaRPr kumimoji="1" lang="ja-JP" altLang="en-US" sz="3600" dirty="0"/>
          </a:p>
        </p:txBody>
      </p:sp>
      <p:sp>
        <p:nvSpPr>
          <p:cNvPr id="15" name="テキスト ボックス 14"/>
          <p:cNvSpPr txBox="1"/>
          <p:nvPr/>
        </p:nvSpPr>
        <p:spPr>
          <a:xfrm>
            <a:off x="10749002" y="202347"/>
            <a:ext cx="1114408" cy="369332"/>
          </a:xfrm>
          <a:prstGeom prst="rect">
            <a:avLst/>
          </a:prstGeom>
          <a:noFill/>
        </p:spPr>
        <p:txBody>
          <a:bodyPr wrap="none" rtlCol="0">
            <a:spAutoFit/>
          </a:bodyPr>
          <a:lstStyle/>
          <a:p>
            <a:r>
              <a:rPr lang="ja-JP" altLang="en-US" b="1" dirty="0" smtClean="0">
                <a:latin typeface="ＭＳ Ｐゴシック" panose="020B0600070205080204" pitchFamily="50" charset="-128"/>
                <a:ea typeface="ＭＳ Ｐゴシック" panose="020B0600070205080204" pitchFamily="50" charset="-128"/>
              </a:rPr>
              <a:t>仮説導出</a:t>
            </a:r>
            <a:endParaRPr kumimoji="1" lang="ja-JP" altLang="en-US" b="1" dirty="0">
              <a:latin typeface="ＭＳ Ｐゴシック" panose="020B0600070205080204" pitchFamily="50" charset="-128"/>
              <a:ea typeface="ＭＳ Ｐゴシック" panose="020B0600070205080204" pitchFamily="50" charset="-128"/>
            </a:endParaRPr>
          </a:p>
        </p:txBody>
      </p:sp>
      <p:sp>
        <p:nvSpPr>
          <p:cNvPr id="25" name="テキスト ボックス 10"/>
          <p:cNvSpPr txBox="1"/>
          <p:nvPr/>
        </p:nvSpPr>
        <p:spPr>
          <a:xfrm>
            <a:off x="10749002" y="202347"/>
            <a:ext cx="1114408" cy="369332"/>
          </a:xfrm>
          <a:prstGeom prst="rect">
            <a:avLst/>
          </a:prstGeom>
          <a:noFill/>
        </p:spPr>
        <p:txBody>
          <a:bodyPr wrap="none" rtlCol="0">
            <a:spAutoFit/>
          </a:bodyPr>
          <a:lstStyle/>
          <a:p>
            <a:r>
              <a:rPr lang="ja-JP" altLang="en-US" b="1" dirty="0" smtClean="0">
                <a:latin typeface="ＭＳ Ｐゴシック" panose="020B0600070205080204" pitchFamily="50" charset="-128"/>
                <a:ea typeface="ＭＳ Ｐゴシック" panose="020B0600070205080204" pitchFamily="50" charset="-128"/>
              </a:rPr>
              <a:t>仮説導出</a:t>
            </a:r>
            <a:endParaRPr kumimoji="1" lang="ja-JP" altLang="en-US" b="1"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xmlns="" val="7423123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4</a:t>
            </a:fld>
            <a:endParaRPr lang="ja-JP" altLang="en-US"/>
          </a:p>
        </p:txBody>
      </p:sp>
      <p:sp>
        <p:nvSpPr>
          <p:cNvPr id="20" name="テキスト ボックス 23"/>
          <p:cNvSpPr txBox="1"/>
          <p:nvPr/>
        </p:nvSpPr>
        <p:spPr>
          <a:xfrm>
            <a:off x="508000" y="558800"/>
            <a:ext cx="3877985" cy="646331"/>
          </a:xfrm>
          <a:prstGeom prst="rect">
            <a:avLst/>
          </a:prstGeom>
          <a:noFill/>
        </p:spPr>
        <p:txBody>
          <a:bodyPr wrap="none" rtlCol="0">
            <a:spAutoFit/>
          </a:bodyPr>
          <a:lstStyle/>
          <a:p>
            <a:r>
              <a:rPr lang="ja-JP" altLang="en-US" sz="3600" smtClean="0"/>
              <a:t>地域活性化の注目</a:t>
            </a:r>
            <a:endParaRPr kumimoji="1" lang="ja-JP" altLang="en-US" sz="3600"/>
          </a:p>
        </p:txBody>
      </p:sp>
      <p:pic>
        <p:nvPicPr>
          <p:cNvPr id="3" name="図 9" descr="large-53d00fc718ef9.jpg"/>
          <p:cNvPicPr>
            <a:picLocks noChangeAspect="1"/>
          </p:cNvPicPr>
          <p:nvPr/>
        </p:nvPicPr>
        <p:blipFill>
          <a:blip r:embed="rId3" cstate="screen">
            <a:extLst>
              <a:ext uri="{28A0092B-C50C-407E-A947-70E740481C1C}">
                <a14:useLocalDpi xmlns:a14="http://schemas.microsoft.com/office/drawing/2010/main" xmlns=""/>
              </a:ext>
            </a:extLst>
          </a:blip>
          <a:stretch>
            <a:fillRect/>
          </a:stretch>
        </p:blipFill>
        <p:spPr>
          <a:xfrm>
            <a:off x="7002821" y="3965824"/>
            <a:ext cx="4645695" cy="2428714"/>
          </a:xfrm>
          <a:prstGeom prst="rect">
            <a:avLst/>
          </a:prstGeom>
        </p:spPr>
      </p:pic>
      <p:sp>
        <p:nvSpPr>
          <p:cNvPr id="14" name="テキスト ボックス 13"/>
          <p:cNvSpPr txBox="1"/>
          <p:nvPr/>
        </p:nvSpPr>
        <p:spPr>
          <a:xfrm>
            <a:off x="10749002" y="202347"/>
            <a:ext cx="1107996" cy="369332"/>
          </a:xfrm>
          <a:prstGeom prst="rect">
            <a:avLst/>
          </a:prstGeom>
          <a:noFill/>
        </p:spPr>
        <p:txBody>
          <a:bodyPr wrap="none" rtlCol="0">
            <a:spAutoFit/>
          </a:bodyPr>
          <a:lstStyle/>
          <a:p>
            <a:r>
              <a:rPr kumimoji="1" lang="ja-JP" altLang="en-US" b="1" smtClean="0">
                <a:latin typeface="ＭＳ Ｐゴシック" panose="020B0600070205080204" pitchFamily="50" charset="-128"/>
                <a:ea typeface="ＭＳ Ｐゴシック" panose="020B0600070205080204" pitchFamily="50" charset="-128"/>
              </a:rPr>
              <a:t>現状分析</a:t>
            </a:r>
            <a:endParaRPr kumimoji="1" lang="ja-JP" altLang="en-US" b="1">
              <a:latin typeface="ＭＳ Ｐゴシック" panose="020B0600070205080204" pitchFamily="50" charset="-128"/>
              <a:ea typeface="ＭＳ Ｐゴシック" panose="020B0600070205080204" pitchFamily="50" charset="-128"/>
            </a:endParaRPr>
          </a:p>
        </p:txBody>
      </p:sp>
      <p:pic>
        <p:nvPicPr>
          <p:cNvPr id="5" name="図 4"/>
          <p:cNvPicPr>
            <a:picLocks noChangeAspect="1"/>
          </p:cNvPicPr>
          <p:nvPr/>
        </p:nvPicPr>
        <p:blipFill>
          <a:blip r:embed="rId4" cstate="print">
            <a:extLst>
              <a:ext uri="{28A0092B-C50C-407E-A947-70E740481C1C}">
                <a14:useLocalDpi xmlns:a14="http://schemas.microsoft.com/office/drawing/2010/main" xmlns=""/>
              </a:ext>
            </a:extLst>
          </a:blip>
          <a:stretch>
            <a:fillRect/>
          </a:stretch>
        </p:blipFill>
        <p:spPr>
          <a:xfrm>
            <a:off x="0" y="3025321"/>
            <a:ext cx="6794339" cy="3331029"/>
          </a:xfrm>
          <a:prstGeom prst="rect">
            <a:avLst/>
          </a:prstGeom>
        </p:spPr>
      </p:pic>
      <p:pic>
        <p:nvPicPr>
          <p:cNvPr id="8" name="図 7"/>
          <p:cNvPicPr>
            <a:picLocks noChangeAspect="1"/>
          </p:cNvPicPr>
          <p:nvPr/>
        </p:nvPicPr>
        <p:blipFill>
          <a:blip r:embed="rId5" cstate="email">
            <a:extLst>
              <a:ext uri="{28A0092B-C50C-407E-A947-70E740481C1C}">
                <a14:useLocalDpi xmlns:a14="http://schemas.microsoft.com/office/drawing/2010/main" xmlns=""/>
              </a:ext>
            </a:extLst>
          </a:blip>
          <a:stretch>
            <a:fillRect/>
          </a:stretch>
        </p:blipFill>
        <p:spPr>
          <a:xfrm>
            <a:off x="4974614" y="849523"/>
            <a:ext cx="6882384" cy="3054096"/>
          </a:xfrm>
          <a:prstGeom prst="rect">
            <a:avLst/>
          </a:prstGeom>
        </p:spPr>
      </p:pic>
    </p:spTree>
    <p:extLst>
      <p:ext uri="{BB962C8B-B14F-4D97-AF65-F5344CB8AC3E}">
        <p14:creationId xmlns:p14="http://schemas.microsoft.com/office/powerpoint/2010/main" xmlns="" val="173987756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40</a:t>
            </a:fld>
            <a:endParaRPr lang="ja-JP" altLang="en-US"/>
          </a:p>
        </p:txBody>
      </p:sp>
      <p:sp>
        <p:nvSpPr>
          <p:cNvPr id="3" name="正方形/長方形 2"/>
          <p:cNvSpPr/>
          <p:nvPr/>
        </p:nvSpPr>
        <p:spPr>
          <a:xfrm>
            <a:off x="1151714" y="4256705"/>
            <a:ext cx="9888572" cy="954107"/>
          </a:xfrm>
          <a:prstGeom prst="rect">
            <a:avLst/>
          </a:prstGeom>
        </p:spPr>
        <p:txBody>
          <a:bodyPr wrap="square">
            <a:spAutoFit/>
          </a:bodyPr>
          <a:lstStyle/>
          <a:p>
            <a:r>
              <a:rPr lang="ja-JP" altLang="en-US" sz="2800" dirty="0"/>
              <a:t>人は人を応援したく</a:t>
            </a:r>
            <a:r>
              <a:rPr lang="ja-JP" altLang="en-US" sz="2800"/>
              <a:t>なる。</a:t>
            </a:r>
            <a:endParaRPr lang="en-US" altLang="ja-JP" sz="2800" dirty="0"/>
          </a:p>
          <a:p>
            <a:r>
              <a:rPr lang="ja-JP" altLang="en-US" sz="2800"/>
              <a:t>そして</a:t>
            </a:r>
            <a:r>
              <a:rPr lang="ja-JP" altLang="en-US" sz="2800" dirty="0"/>
              <a:t>応援しているうちにその人に好感を持つようになる。</a:t>
            </a:r>
          </a:p>
        </p:txBody>
      </p:sp>
      <p:sp>
        <p:nvSpPr>
          <p:cNvPr id="4" name="正方形/長方形 3"/>
          <p:cNvSpPr/>
          <p:nvPr/>
        </p:nvSpPr>
        <p:spPr>
          <a:xfrm>
            <a:off x="5467648" y="5487813"/>
            <a:ext cx="6285903" cy="276999"/>
          </a:xfrm>
          <a:prstGeom prst="rect">
            <a:avLst/>
          </a:prstGeom>
        </p:spPr>
        <p:txBody>
          <a:bodyPr wrap="square">
            <a:spAutoFit/>
          </a:bodyPr>
          <a:lstStyle/>
          <a:p>
            <a:r>
              <a:rPr lang="ja-JP" altLang="en-US" sz="1200" dirty="0"/>
              <a:t>応援したくなる心理・好感</a:t>
            </a:r>
            <a:r>
              <a:rPr lang="ja-JP" altLang="en-US" sz="1200"/>
              <a:t>の秘密　</a:t>
            </a:r>
            <a:r>
              <a:rPr lang="en-US" altLang="ja-JP" sz="1200" smtClean="0"/>
              <a:t>http</a:t>
            </a:r>
            <a:r>
              <a:rPr lang="en-US" altLang="ja-JP" sz="1200" dirty="0"/>
              <a:t>://www.tamatsulab.com/library/kk/1-3p</a:t>
            </a:r>
            <a:endParaRPr lang="en-US" altLang="ja-JP"/>
          </a:p>
        </p:txBody>
      </p:sp>
      <p:grpSp>
        <p:nvGrpSpPr>
          <p:cNvPr id="8" name="グループ化 18"/>
          <p:cNvGrpSpPr/>
          <p:nvPr/>
        </p:nvGrpSpPr>
        <p:grpSpPr>
          <a:xfrm>
            <a:off x="4269475" y="2760642"/>
            <a:ext cx="3653051" cy="1037229"/>
            <a:chOff x="1482971" y="1772677"/>
            <a:chExt cx="3653051" cy="1037229"/>
          </a:xfrm>
        </p:grpSpPr>
        <p:sp>
          <p:nvSpPr>
            <p:cNvPr id="7" name="角丸四角形 19"/>
            <p:cNvSpPr/>
            <p:nvPr/>
          </p:nvSpPr>
          <p:spPr>
            <a:xfrm>
              <a:off x="1482971" y="1772677"/>
              <a:ext cx="3653051" cy="1037229"/>
            </a:xfrm>
            <a:prstGeom prst="roundRect">
              <a:avLst/>
            </a:prstGeom>
            <a:ln w="2857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5" name="正方形/長方形 20"/>
            <p:cNvSpPr/>
            <p:nvPr/>
          </p:nvSpPr>
          <p:spPr>
            <a:xfrm>
              <a:off x="1601336" y="2044863"/>
              <a:ext cx="3416320" cy="523220"/>
            </a:xfrm>
            <a:prstGeom prst="rect">
              <a:avLst/>
            </a:prstGeom>
          </p:spPr>
          <p:txBody>
            <a:bodyPr wrap="none">
              <a:spAutoFit/>
            </a:bodyPr>
            <a:lstStyle/>
            <a:p>
              <a:r>
                <a:rPr lang="ja-JP" altLang="en-US" sz="2800" b="1" dirty="0">
                  <a:solidFill>
                    <a:srgbClr val="FF0000"/>
                  </a:solidFill>
                </a:rPr>
                <a:t>応援したくなる心理</a:t>
              </a:r>
            </a:p>
          </p:txBody>
        </p:sp>
      </p:grpSp>
      <p:sp>
        <p:nvSpPr>
          <p:cNvPr id="9" name="正方形/長方形 8"/>
          <p:cNvSpPr/>
          <p:nvPr/>
        </p:nvSpPr>
        <p:spPr>
          <a:xfrm>
            <a:off x="508000" y="1801720"/>
            <a:ext cx="4852610" cy="523220"/>
          </a:xfrm>
          <a:prstGeom prst="rect">
            <a:avLst/>
          </a:prstGeom>
        </p:spPr>
        <p:txBody>
          <a:bodyPr wrap="none">
            <a:spAutoFit/>
          </a:bodyPr>
          <a:lstStyle/>
          <a:p>
            <a:pPr lvl="0"/>
            <a:r>
              <a:rPr lang="ja-JP" altLang="en-US" sz="2800" smtClean="0">
                <a:solidFill>
                  <a:prstClr val="black"/>
                </a:solidFill>
              </a:rPr>
              <a:t>①「</a:t>
            </a:r>
            <a:r>
              <a:rPr lang="ja-JP" altLang="en-US" sz="2800">
                <a:solidFill>
                  <a:prstClr val="black"/>
                </a:solidFill>
              </a:rPr>
              <a:t>応援」が「好感」に関連</a:t>
            </a:r>
          </a:p>
        </p:txBody>
      </p:sp>
      <p:sp>
        <p:nvSpPr>
          <p:cNvPr id="12" name="テキスト ボックス 23"/>
          <p:cNvSpPr txBox="1"/>
          <p:nvPr/>
        </p:nvSpPr>
        <p:spPr>
          <a:xfrm>
            <a:off x="508000" y="558800"/>
            <a:ext cx="2492990" cy="646331"/>
          </a:xfrm>
          <a:prstGeom prst="rect">
            <a:avLst/>
          </a:prstGeom>
          <a:noFill/>
        </p:spPr>
        <p:txBody>
          <a:bodyPr wrap="none" rtlCol="0">
            <a:spAutoFit/>
          </a:bodyPr>
          <a:lstStyle/>
          <a:p>
            <a:r>
              <a:rPr lang="ja-JP" altLang="en-US" sz="3600" smtClean="0"/>
              <a:t>仮説１導出</a:t>
            </a:r>
            <a:endParaRPr kumimoji="1" lang="ja-JP" altLang="en-US" sz="3600"/>
          </a:p>
        </p:txBody>
      </p:sp>
      <p:sp>
        <p:nvSpPr>
          <p:cNvPr id="10" name="テキスト ボックス 9"/>
          <p:cNvSpPr txBox="1"/>
          <p:nvPr/>
        </p:nvSpPr>
        <p:spPr>
          <a:xfrm>
            <a:off x="10749002" y="202347"/>
            <a:ext cx="1114408" cy="369332"/>
          </a:xfrm>
          <a:prstGeom prst="rect">
            <a:avLst/>
          </a:prstGeom>
          <a:noFill/>
        </p:spPr>
        <p:txBody>
          <a:bodyPr wrap="none" rtlCol="0">
            <a:spAutoFit/>
          </a:bodyPr>
          <a:lstStyle/>
          <a:p>
            <a:r>
              <a:rPr lang="ja-JP" altLang="en-US" b="1" dirty="0" smtClean="0">
                <a:latin typeface="ＭＳ Ｐゴシック" panose="020B0600070205080204" pitchFamily="50" charset="-128"/>
                <a:ea typeface="ＭＳ Ｐゴシック" panose="020B0600070205080204" pitchFamily="50" charset="-128"/>
              </a:rPr>
              <a:t>仮説導出</a:t>
            </a:r>
            <a:endParaRPr kumimoji="1" lang="ja-JP" altLang="en-US" b="1" dirty="0">
              <a:latin typeface="ＭＳ Ｐゴシック" panose="020B0600070205080204" pitchFamily="50" charset="-128"/>
              <a:ea typeface="ＭＳ Ｐゴシック" panose="020B0600070205080204" pitchFamily="50" charset="-128"/>
            </a:endParaRPr>
          </a:p>
        </p:txBody>
      </p:sp>
      <p:sp>
        <p:nvSpPr>
          <p:cNvPr id="16" name="テキスト ボックス 10"/>
          <p:cNvSpPr txBox="1"/>
          <p:nvPr/>
        </p:nvSpPr>
        <p:spPr>
          <a:xfrm>
            <a:off x="10749002" y="202347"/>
            <a:ext cx="1114408" cy="369332"/>
          </a:xfrm>
          <a:prstGeom prst="rect">
            <a:avLst/>
          </a:prstGeom>
          <a:noFill/>
        </p:spPr>
        <p:txBody>
          <a:bodyPr wrap="none" rtlCol="0">
            <a:spAutoFit/>
          </a:bodyPr>
          <a:lstStyle/>
          <a:p>
            <a:r>
              <a:rPr lang="ja-JP" altLang="en-US" b="1" dirty="0" smtClean="0">
                <a:latin typeface="ＭＳ Ｐゴシック" panose="020B0600070205080204" pitchFamily="50" charset="-128"/>
                <a:ea typeface="ＭＳ Ｐゴシック" panose="020B0600070205080204" pitchFamily="50" charset="-128"/>
              </a:rPr>
              <a:t>仮説導出</a:t>
            </a:r>
            <a:endParaRPr kumimoji="1" lang="ja-JP" altLang="en-US" b="1"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xmlns="" val="299556597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a:xfrm>
            <a:off x="8610600" y="6319844"/>
            <a:ext cx="2743200" cy="365125"/>
          </a:xfrm>
        </p:spPr>
        <p:txBody>
          <a:bodyPr/>
          <a:lstStyle/>
          <a:p>
            <a:fld id="{3F77E22E-D6F1-4B21-AE73-C7A4474996E0}" type="slidenum">
              <a:rPr lang="ja-JP" altLang="en-US" smtClean="0"/>
              <a:pPr/>
              <a:t>41</a:t>
            </a:fld>
            <a:endParaRPr lang="ja-JP" altLang="en-US"/>
          </a:p>
        </p:txBody>
      </p:sp>
      <p:grpSp>
        <p:nvGrpSpPr>
          <p:cNvPr id="9" name="グループ化 13"/>
          <p:cNvGrpSpPr/>
          <p:nvPr/>
        </p:nvGrpSpPr>
        <p:grpSpPr>
          <a:xfrm>
            <a:off x="559655" y="2220440"/>
            <a:ext cx="10972799" cy="3089925"/>
            <a:chOff x="723428" y="2887794"/>
            <a:chExt cx="10972799" cy="3089925"/>
          </a:xfrm>
        </p:grpSpPr>
        <p:sp>
          <p:nvSpPr>
            <p:cNvPr id="7" name="角丸四角形 7"/>
            <p:cNvSpPr/>
            <p:nvPr/>
          </p:nvSpPr>
          <p:spPr>
            <a:xfrm>
              <a:off x="723428" y="2887794"/>
              <a:ext cx="10972799" cy="3089925"/>
            </a:xfrm>
            <a:prstGeom prst="roundRect">
              <a:avLst/>
            </a:prstGeom>
            <a:ln w="3810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6" name="正方形/長方形 8"/>
            <p:cNvSpPr/>
            <p:nvPr/>
          </p:nvSpPr>
          <p:spPr>
            <a:xfrm>
              <a:off x="1000978" y="3323556"/>
              <a:ext cx="10417700" cy="2246769"/>
            </a:xfrm>
            <a:prstGeom prst="rect">
              <a:avLst/>
            </a:prstGeom>
          </p:spPr>
          <p:txBody>
            <a:bodyPr wrap="square">
              <a:spAutoFit/>
            </a:bodyPr>
            <a:lstStyle/>
            <a:p>
              <a:r>
                <a:rPr lang="ja-JP" altLang="en-US" sz="2000" dirty="0" smtClean="0"/>
                <a:t>タレント</a:t>
              </a:r>
              <a:r>
                <a:rPr lang="ja-JP" altLang="en-US" sz="2000" dirty="0"/>
                <a:t>に代表される</a:t>
              </a:r>
              <a:r>
                <a:rPr lang="en-US" altLang="ja-JP" sz="2000" dirty="0"/>
                <a:t>CM </a:t>
              </a:r>
              <a:r>
                <a:rPr lang="ja-JP" altLang="en-US" sz="2000" dirty="0"/>
                <a:t>キャラクターのイメージ（親しみやすさ、かわいらしさ）</a:t>
              </a:r>
              <a:r>
                <a:rPr lang="ja-JP" altLang="en-US" sz="2000" dirty="0" smtClean="0"/>
                <a:t>と</a:t>
              </a:r>
              <a:endParaRPr lang="en-US" altLang="ja-JP" sz="2000" dirty="0" smtClean="0"/>
            </a:p>
            <a:p>
              <a:r>
                <a:rPr lang="ja-JP" altLang="en-US" sz="2000" dirty="0" smtClean="0"/>
                <a:t>音楽</a:t>
              </a:r>
              <a:r>
                <a:rPr lang="ja-JP" altLang="en-US" sz="2000" dirty="0"/>
                <a:t>の好み、</a:t>
              </a:r>
              <a:r>
                <a:rPr lang="en-US" altLang="ja-JP" sz="2000" dirty="0"/>
                <a:t>CM </a:t>
              </a:r>
              <a:r>
                <a:rPr lang="ja-JP" altLang="en-US" sz="2000" dirty="0"/>
                <a:t>全体の明るさ、愉しさが重要な判断基準となって</a:t>
              </a:r>
              <a:r>
                <a:rPr lang="ja-JP" altLang="en-US" sz="2000" dirty="0" smtClean="0"/>
                <a:t>いる。</a:t>
              </a:r>
              <a:endParaRPr lang="ja-JP" altLang="en-US" sz="2000" dirty="0"/>
            </a:p>
            <a:p>
              <a:endParaRPr lang="ja-JP" altLang="en-US" sz="2000" dirty="0" smtClean="0"/>
            </a:p>
            <a:p>
              <a:r>
                <a:rPr lang="ja-JP" altLang="en-US" sz="2000" dirty="0" smtClean="0"/>
                <a:t>判断基準の理由</a:t>
              </a:r>
              <a:r>
                <a:rPr lang="ja-JP" altLang="en-US" sz="2000" dirty="0"/>
                <a:t>は「タレント」では「タレントがかわいい」「おもしろい」が</a:t>
              </a:r>
              <a:r>
                <a:rPr lang="ja-JP" altLang="en-US" sz="2000" dirty="0" smtClean="0"/>
                <a:t>多かった。</a:t>
              </a:r>
            </a:p>
            <a:p>
              <a:endParaRPr lang="en-US" altLang="ja-JP" sz="2000" dirty="0" smtClean="0"/>
            </a:p>
            <a:p>
              <a:r>
                <a:rPr lang="ja-JP" altLang="en-US" sz="2000" dirty="0"/>
                <a:t>広告自体に好感を持った視聴者は、まず宣伝されている商品に関心を持ち</a:t>
              </a:r>
              <a:r>
                <a:rPr lang="ja-JP" altLang="en-US" sz="2000" dirty="0" smtClean="0"/>
                <a:t>、</a:t>
              </a:r>
              <a:endParaRPr lang="en-US" altLang="ja-JP" sz="2000" dirty="0" smtClean="0"/>
            </a:p>
            <a:p>
              <a:r>
                <a:rPr lang="ja-JP" altLang="en-US" sz="2000" dirty="0" smtClean="0"/>
                <a:t>その後</a:t>
              </a:r>
              <a:r>
                <a:rPr lang="ja-JP" altLang="en-US" sz="2000" dirty="0"/>
                <a:t>購入する可能性が高まると考える</a:t>
              </a:r>
              <a:r>
                <a:rPr lang="ja-JP" altLang="en-US" sz="2000" dirty="0" smtClean="0"/>
                <a:t>。</a:t>
              </a:r>
              <a:endParaRPr lang="en-US" altLang="ja-JP" sz="2000" dirty="0"/>
            </a:p>
          </p:txBody>
        </p:sp>
      </p:grpSp>
      <p:sp>
        <p:nvSpPr>
          <p:cNvPr id="4" name="正方形/長方形 12"/>
          <p:cNvSpPr/>
          <p:nvPr/>
        </p:nvSpPr>
        <p:spPr>
          <a:xfrm>
            <a:off x="3739487" y="6059877"/>
            <a:ext cx="7155877" cy="553998"/>
          </a:xfrm>
          <a:prstGeom prst="rect">
            <a:avLst/>
          </a:prstGeom>
        </p:spPr>
        <p:txBody>
          <a:bodyPr wrap="square">
            <a:spAutoFit/>
          </a:bodyPr>
          <a:lstStyle/>
          <a:p>
            <a:r>
              <a:rPr lang="ja-JP" altLang="en-US" sz="1000">
                <a:latin typeface="MS-Gothic-Identity-H"/>
              </a:rPr>
              <a:t>「テレビ</a:t>
            </a:r>
            <a:r>
              <a:rPr lang="en-US" altLang="ja-JP" sz="1000">
                <a:latin typeface="MS-Gothic-Identity-H"/>
              </a:rPr>
              <a:t>CM </a:t>
            </a:r>
            <a:r>
              <a:rPr lang="ja-JP" altLang="en-US" sz="1000">
                <a:latin typeface="MS-Gothic-Identity-H"/>
              </a:rPr>
              <a:t>に対する態度にみる女子短大生の心理的特徴」小俣　謙二， 天野　　寛</a:t>
            </a:r>
            <a:endParaRPr lang="en-US" altLang="ja-JP" sz="1400"/>
          </a:p>
          <a:p>
            <a:r>
              <a:rPr lang="en-US" altLang="ja-JP" sz="1000"/>
              <a:t>http://ci.nii.ac.jp/els/110000473037.pdf?id=ART0000856356&amp;type=pdf&amp;lang=jp&amp;host=cinii&amp;order_no=&amp;ppv_type=0&amp;lang_sw=&amp;no=1450080693&amp;cp=</a:t>
            </a:r>
            <a:endParaRPr lang="ja-JP" altLang="en-US" sz="1400"/>
          </a:p>
        </p:txBody>
      </p:sp>
      <p:sp>
        <p:nvSpPr>
          <p:cNvPr id="3" name="テキスト ボックス 14"/>
          <p:cNvSpPr txBox="1"/>
          <p:nvPr/>
        </p:nvSpPr>
        <p:spPr>
          <a:xfrm>
            <a:off x="3739487" y="5652483"/>
            <a:ext cx="8129148" cy="400110"/>
          </a:xfrm>
          <a:prstGeom prst="rect">
            <a:avLst/>
          </a:prstGeom>
          <a:noFill/>
        </p:spPr>
        <p:txBody>
          <a:bodyPr wrap="none" rtlCol="0">
            <a:spAutoFit/>
          </a:bodyPr>
          <a:lstStyle/>
          <a:p>
            <a:r>
              <a:rPr lang="ja-JP" altLang="en-US" sz="1000" dirty="0"/>
              <a:t>広告効果に及ぼすコンテンツ情報の影響に関する研究（</a:t>
            </a:r>
            <a:r>
              <a:rPr lang="ja-JP" altLang="en-US" sz="1000" dirty="0" smtClean="0"/>
              <a:t>１）　牧野　幸志</a:t>
            </a:r>
            <a:endParaRPr lang="en-US" altLang="ja-JP" sz="1000" dirty="0" smtClean="0"/>
          </a:p>
          <a:p>
            <a:r>
              <a:rPr lang="en-US" altLang="ja-JP" sz="1000" dirty="0"/>
              <a:t>http://ci.nii.ac.jp/els/110006568801.pdf?id=ART0008549385&amp;type=pdf&amp;lang=jp&amp;host=cinii&amp;order_no=&amp;ppv_type=0&amp;lang_sw=&amp;no=1450179627&amp;cp=</a:t>
            </a:r>
            <a:endParaRPr kumimoji="1" lang="ja-JP" altLang="en-US" sz="1000" dirty="0"/>
          </a:p>
        </p:txBody>
      </p:sp>
      <p:sp>
        <p:nvSpPr>
          <p:cNvPr id="11" name="テキスト ボックス 23"/>
          <p:cNvSpPr txBox="1"/>
          <p:nvPr/>
        </p:nvSpPr>
        <p:spPr>
          <a:xfrm>
            <a:off x="508000" y="558800"/>
            <a:ext cx="2492990" cy="646331"/>
          </a:xfrm>
          <a:prstGeom prst="rect">
            <a:avLst/>
          </a:prstGeom>
          <a:noFill/>
        </p:spPr>
        <p:txBody>
          <a:bodyPr wrap="none" rtlCol="0">
            <a:spAutoFit/>
          </a:bodyPr>
          <a:lstStyle/>
          <a:p>
            <a:r>
              <a:rPr lang="ja-JP" altLang="en-US" sz="3600" smtClean="0"/>
              <a:t>仮説１導出</a:t>
            </a:r>
            <a:endParaRPr kumimoji="1" lang="ja-JP" altLang="en-US" sz="3600"/>
          </a:p>
        </p:txBody>
      </p:sp>
      <p:sp>
        <p:nvSpPr>
          <p:cNvPr id="12" name="正方形/長方形 4"/>
          <p:cNvSpPr/>
          <p:nvPr/>
        </p:nvSpPr>
        <p:spPr>
          <a:xfrm>
            <a:off x="204717" y="1381996"/>
            <a:ext cx="6288901" cy="523220"/>
          </a:xfrm>
          <a:prstGeom prst="rect">
            <a:avLst/>
          </a:prstGeom>
        </p:spPr>
        <p:txBody>
          <a:bodyPr wrap="none">
            <a:spAutoFit/>
          </a:bodyPr>
          <a:lstStyle/>
          <a:p>
            <a:pPr lvl="0"/>
            <a:r>
              <a:rPr lang="ja-JP" altLang="en-US" sz="2800">
                <a:solidFill>
                  <a:prstClr val="black"/>
                </a:solidFill>
              </a:rPr>
              <a:t>②</a:t>
            </a:r>
            <a:r>
              <a:rPr lang="ja-JP" altLang="en-US" sz="2800" smtClean="0">
                <a:solidFill>
                  <a:prstClr val="black"/>
                </a:solidFill>
              </a:rPr>
              <a:t>「</a:t>
            </a:r>
            <a:r>
              <a:rPr lang="ja-JP" altLang="en-US" sz="2800">
                <a:solidFill>
                  <a:prstClr val="black"/>
                </a:solidFill>
              </a:rPr>
              <a:t>好感</a:t>
            </a:r>
            <a:r>
              <a:rPr lang="ja-JP" altLang="en-US" sz="2800" smtClean="0">
                <a:solidFill>
                  <a:prstClr val="black"/>
                </a:solidFill>
              </a:rPr>
              <a:t>」</a:t>
            </a:r>
            <a:r>
              <a:rPr lang="ja-JP" altLang="en-US" sz="2800">
                <a:solidFill>
                  <a:prstClr val="black"/>
                </a:solidFill>
              </a:rPr>
              <a:t>が</a:t>
            </a:r>
            <a:r>
              <a:rPr lang="ja-JP" altLang="en-US" sz="2800" smtClean="0">
                <a:solidFill>
                  <a:prstClr val="black"/>
                </a:solidFill>
              </a:rPr>
              <a:t>「</a:t>
            </a:r>
            <a:r>
              <a:rPr lang="ja-JP" altLang="en-US" sz="2800">
                <a:solidFill>
                  <a:prstClr val="black"/>
                </a:solidFill>
              </a:rPr>
              <a:t>商品</a:t>
            </a:r>
            <a:r>
              <a:rPr lang="ja-JP" altLang="en-US" sz="2800" smtClean="0">
                <a:solidFill>
                  <a:prstClr val="black"/>
                </a:solidFill>
              </a:rPr>
              <a:t>への興味」</a:t>
            </a:r>
            <a:r>
              <a:rPr lang="ja-JP" altLang="en-US" sz="2800">
                <a:solidFill>
                  <a:prstClr val="black"/>
                </a:solidFill>
              </a:rPr>
              <a:t>に関連</a:t>
            </a:r>
          </a:p>
        </p:txBody>
      </p:sp>
      <p:sp>
        <p:nvSpPr>
          <p:cNvPr id="10" name="テキスト ボックス 9"/>
          <p:cNvSpPr txBox="1"/>
          <p:nvPr/>
        </p:nvSpPr>
        <p:spPr>
          <a:xfrm>
            <a:off x="10749002" y="202347"/>
            <a:ext cx="1114408" cy="369332"/>
          </a:xfrm>
          <a:prstGeom prst="rect">
            <a:avLst/>
          </a:prstGeom>
          <a:noFill/>
        </p:spPr>
        <p:txBody>
          <a:bodyPr wrap="none" rtlCol="0">
            <a:spAutoFit/>
          </a:bodyPr>
          <a:lstStyle/>
          <a:p>
            <a:r>
              <a:rPr lang="ja-JP" altLang="en-US" b="1" dirty="0" smtClean="0">
                <a:latin typeface="ＭＳ Ｐゴシック" panose="020B0600070205080204" pitchFamily="50" charset="-128"/>
                <a:ea typeface="ＭＳ Ｐゴシック" panose="020B0600070205080204" pitchFamily="50" charset="-128"/>
              </a:rPr>
              <a:t>仮説導出</a:t>
            </a:r>
            <a:endParaRPr kumimoji="1" lang="ja-JP" altLang="en-US" b="1" dirty="0">
              <a:latin typeface="ＭＳ Ｐゴシック" panose="020B0600070205080204" pitchFamily="50" charset="-128"/>
              <a:ea typeface="ＭＳ Ｐゴシック" panose="020B0600070205080204" pitchFamily="50" charset="-128"/>
            </a:endParaRPr>
          </a:p>
        </p:txBody>
      </p:sp>
      <p:sp>
        <p:nvSpPr>
          <p:cNvPr id="5" name="テキスト ボックス 9"/>
          <p:cNvSpPr txBox="1"/>
          <p:nvPr/>
        </p:nvSpPr>
        <p:spPr>
          <a:xfrm>
            <a:off x="10749002" y="202347"/>
            <a:ext cx="1114408" cy="369332"/>
          </a:xfrm>
          <a:prstGeom prst="rect">
            <a:avLst/>
          </a:prstGeom>
          <a:noFill/>
        </p:spPr>
        <p:txBody>
          <a:bodyPr wrap="none" rtlCol="0">
            <a:spAutoFit/>
          </a:bodyPr>
          <a:lstStyle/>
          <a:p>
            <a:r>
              <a:rPr lang="ja-JP" altLang="en-US" b="1" dirty="0" smtClean="0">
                <a:latin typeface="ＭＳ Ｐゴシック" panose="020B0600070205080204" pitchFamily="50" charset="-128"/>
                <a:ea typeface="ＭＳ Ｐゴシック" panose="020B0600070205080204" pitchFamily="50" charset="-128"/>
              </a:rPr>
              <a:t>仮説導出</a:t>
            </a:r>
            <a:endParaRPr kumimoji="1" lang="ja-JP" altLang="en-US" b="1"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xmlns="" val="91979101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42</a:t>
            </a:fld>
            <a:endParaRPr lang="ja-JP" altLang="en-US"/>
          </a:p>
        </p:txBody>
      </p:sp>
      <p:sp>
        <p:nvSpPr>
          <p:cNvPr id="11" name="テキスト ボックス 23"/>
          <p:cNvSpPr txBox="1"/>
          <p:nvPr/>
        </p:nvSpPr>
        <p:spPr>
          <a:xfrm>
            <a:off x="508000" y="558800"/>
            <a:ext cx="3877985" cy="646331"/>
          </a:xfrm>
          <a:prstGeom prst="rect">
            <a:avLst/>
          </a:prstGeom>
          <a:noFill/>
        </p:spPr>
        <p:txBody>
          <a:bodyPr wrap="none" rtlCol="0">
            <a:spAutoFit/>
          </a:bodyPr>
          <a:lstStyle/>
          <a:p>
            <a:r>
              <a:rPr lang="ja-JP" altLang="en-US" sz="3600" smtClean="0"/>
              <a:t>仮説１導出まとめ</a:t>
            </a:r>
            <a:endParaRPr kumimoji="1" lang="ja-JP" altLang="en-US" sz="3600"/>
          </a:p>
        </p:txBody>
      </p:sp>
      <p:sp>
        <p:nvSpPr>
          <p:cNvPr id="16" name="テキスト ボックス 15"/>
          <p:cNvSpPr txBox="1"/>
          <p:nvPr/>
        </p:nvSpPr>
        <p:spPr>
          <a:xfrm>
            <a:off x="1334302" y="1401089"/>
            <a:ext cx="9417963" cy="830997"/>
          </a:xfrm>
          <a:prstGeom prst="rect">
            <a:avLst/>
          </a:prstGeom>
          <a:noFill/>
        </p:spPr>
        <p:txBody>
          <a:bodyPr wrap="none" rtlCol="0">
            <a:spAutoFit/>
          </a:bodyPr>
          <a:lstStyle/>
          <a:p>
            <a:r>
              <a:rPr kumimoji="1" lang="ja-JP" altLang="en-US" sz="2400"/>
              <a:t>仮説１の導出より</a:t>
            </a:r>
            <a:endParaRPr kumimoji="1" lang="en-US" altLang="ja-JP" sz="2400"/>
          </a:p>
          <a:p>
            <a:r>
              <a:rPr lang="ja-JP" altLang="en-US" sz="2400"/>
              <a:t>「応援」と「好感」「好感」と「商品興味」の関連性がみられた</a:t>
            </a:r>
            <a:r>
              <a:rPr lang="ja-JP" altLang="en-US" sz="2400" dirty="0"/>
              <a:t>。</a:t>
            </a:r>
            <a:endParaRPr kumimoji="1" lang="ja-JP" altLang="en-US" sz="2400"/>
          </a:p>
        </p:txBody>
      </p:sp>
      <p:grpSp>
        <p:nvGrpSpPr>
          <p:cNvPr id="23" name="グループ化 3"/>
          <p:cNvGrpSpPr/>
          <p:nvPr/>
        </p:nvGrpSpPr>
        <p:grpSpPr>
          <a:xfrm>
            <a:off x="2446992" y="2728069"/>
            <a:ext cx="7014946" cy="3259778"/>
            <a:chOff x="2381925" y="2261705"/>
            <a:chExt cx="7014946" cy="3259778"/>
          </a:xfrm>
        </p:grpSpPr>
        <p:grpSp>
          <p:nvGrpSpPr>
            <p:cNvPr id="24" name="グループ化 18"/>
            <p:cNvGrpSpPr/>
            <p:nvPr/>
          </p:nvGrpSpPr>
          <p:grpSpPr>
            <a:xfrm>
              <a:off x="2381925" y="2261705"/>
              <a:ext cx="7014946" cy="3259778"/>
              <a:chOff x="2724600" y="2489947"/>
              <a:chExt cx="7773511" cy="4231528"/>
            </a:xfrm>
          </p:grpSpPr>
          <p:sp>
            <p:nvSpPr>
              <p:cNvPr id="35" name="下矢印 7"/>
              <p:cNvSpPr/>
              <p:nvPr/>
            </p:nvSpPr>
            <p:spPr>
              <a:xfrm rot="16200000">
                <a:off x="6358416" y="2720393"/>
                <a:ext cx="505879" cy="1711656"/>
              </a:xfrm>
              <a:prstGeom prst="downArrow">
                <a:avLst>
                  <a:gd name="adj1" fmla="val 41837"/>
                  <a:gd name="adj2" fmla="val 70408"/>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nvGrpSpPr>
              <p:cNvPr id="42" name="グループ化 17"/>
              <p:cNvGrpSpPr/>
              <p:nvPr/>
            </p:nvGrpSpPr>
            <p:grpSpPr>
              <a:xfrm>
                <a:off x="2724600" y="2489947"/>
                <a:ext cx="7773511" cy="4231528"/>
                <a:chOff x="2006278" y="2626472"/>
                <a:chExt cx="7773511" cy="4231528"/>
              </a:xfrm>
            </p:grpSpPr>
            <p:sp>
              <p:nvSpPr>
                <p:cNvPr id="37" name="円/楕円 2"/>
                <p:cNvSpPr/>
                <p:nvPr/>
              </p:nvSpPr>
              <p:spPr>
                <a:xfrm>
                  <a:off x="7187789" y="2806882"/>
                  <a:ext cx="2592000" cy="1800000"/>
                </a:xfrm>
                <a:prstGeom prst="ellipse">
                  <a:avLst/>
                </a:prstGeom>
                <a:ln w="3810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2800" smtClean="0"/>
                    <a:t>商品への興味</a:t>
                  </a:r>
                  <a:endParaRPr kumimoji="1" lang="ja-JP" altLang="en-US" sz="2800"/>
                </a:p>
              </p:txBody>
            </p:sp>
            <p:sp>
              <p:nvSpPr>
                <p:cNvPr id="38" name="円/楕円 3"/>
                <p:cNvSpPr/>
                <p:nvPr/>
              </p:nvSpPr>
              <p:spPr>
                <a:xfrm>
                  <a:off x="2006278" y="2806882"/>
                  <a:ext cx="2592000" cy="1800000"/>
                </a:xfrm>
                <a:prstGeom prst="ellipse">
                  <a:avLst/>
                </a:prstGeom>
                <a:ln w="3810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2800" smtClean="0"/>
                    <a:t>応援</a:t>
                  </a:r>
                  <a:endParaRPr kumimoji="1" lang="ja-JP" altLang="en-US" sz="2800"/>
                </a:p>
              </p:txBody>
            </p:sp>
            <p:sp>
              <p:nvSpPr>
                <p:cNvPr id="36" name="円/楕円 4"/>
                <p:cNvSpPr/>
                <p:nvPr/>
              </p:nvSpPr>
              <p:spPr>
                <a:xfrm>
                  <a:off x="4903033" y="4878000"/>
                  <a:ext cx="1980000" cy="1980000"/>
                </a:xfrm>
                <a:prstGeom prst="ellipse">
                  <a:avLst/>
                </a:prstGeom>
                <a:ln w="3810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sz="2800"/>
                    <a:t>好感</a:t>
                  </a:r>
                  <a:endParaRPr kumimoji="1" lang="ja-JP" altLang="en-US" sz="2800"/>
                </a:p>
              </p:txBody>
            </p:sp>
            <p:sp>
              <p:nvSpPr>
                <p:cNvPr id="39" name="下矢印 5"/>
                <p:cNvSpPr/>
                <p:nvPr/>
              </p:nvSpPr>
              <p:spPr>
                <a:xfrm rot="18731713">
                  <a:off x="4266164" y="4504788"/>
                  <a:ext cx="757054" cy="738018"/>
                </a:xfrm>
                <a:prstGeom prst="downArrow">
                  <a:avLst>
                    <a:gd name="adj1" fmla="val 41837"/>
                    <a:gd name="adj2" fmla="val 70408"/>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0" name="テキスト ボックス 9"/>
                <p:cNvSpPr txBox="1"/>
                <p:nvPr/>
              </p:nvSpPr>
              <p:spPr>
                <a:xfrm>
                  <a:off x="4903033" y="2626472"/>
                  <a:ext cx="1693821" cy="1862049"/>
                </a:xfrm>
                <a:prstGeom prst="rect">
                  <a:avLst/>
                </a:prstGeom>
                <a:noFill/>
              </p:spPr>
              <p:txBody>
                <a:bodyPr wrap="square" rtlCol="0">
                  <a:spAutoFit/>
                </a:bodyPr>
                <a:lstStyle/>
                <a:p>
                  <a:r>
                    <a:rPr kumimoji="1" lang="ja-JP" altLang="en-US" sz="11500" b="1" smtClean="0">
                      <a:solidFill>
                        <a:srgbClr val="FF0000"/>
                      </a:solidFill>
                    </a:rPr>
                    <a:t>？</a:t>
                  </a:r>
                  <a:endParaRPr kumimoji="1" lang="ja-JP" altLang="en-US" sz="11500" b="1">
                    <a:solidFill>
                      <a:srgbClr val="FF0000"/>
                    </a:solidFill>
                  </a:endParaRPr>
                </a:p>
              </p:txBody>
            </p:sp>
            <p:sp>
              <p:nvSpPr>
                <p:cNvPr id="41" name="下矢印 13"/>
                <p:cNvSpPr/>
                <p:nvPr/>
              </p:nvSpPr>
              <p:spPr>
                <a:xfrm rot="13331713">
                  <a:off x="6863788" y="4446001"/>
                  <a:ext cx="648000" cy="864001"/>
                </a:xfrm>
                <a:prstGeom prst="downArrow">
                  <a:avLst>
                    <a:gd name="adj1" fmla="val 41837"/>
                    <a:gd name="adj2" fmla="val 70408"/>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grpSp>
        <p:sp>
          <p:nvSpPr>
            <p:cNvPr id="20" name="テキスト ボックス 7"/>
            <p:cNvSpPr txBox="1"/>
            <p:nvPr/>
          </p:nvSpPr>
          <p:spPr>
            <a:xfrm>
              <a:off x="4056888" y="4174056"/>
              <a:ext cx="595035" cy="584775"/>
            </a:xfrm>
            <a:prstGeom prst="rect">
              <a:avLst/>
            </a:prstGeom>
            <a:noFill/>
          </p:spPr>
          <p:txBody>
            <a:bodyPr wrap="none" rtlCol="0">
              <a:spAutoFit/>
            </a:bodyPr>
            <a:lstStyle/>
            <a:p>
              <a:r>
                <a:rPr kumimoji="1" lang="ja-JP" altLang="en-US" sz="3200" b="1" smtClean="0"/>
                <a:t>①</a:t>
              </a:r>
              <a:endParaRPr kumimoji="1" lang="ja-JP" altLang="en-US" sz="3200" b="1"/>
            </a:p>
          </p:txBody>
        </p:sp>
        <p:sp>
          <p:nvSpPr>
            <p:cNvPr id="21" name="テキスト ボックス 8"/>
            <p:cNvSpPr txBox="1"/>
            <p:nvPr/>
          </p:nvSpPr>
          <p:spPr>
            <a:xfrm>
              <a:off x="7126872" y="4174056"/>
              <a:ext cx="595035" cy="584775"/>
            </a:xfrm>
            <a:prstGeom prst="rect">
              <a:avLst/>
            </a:prstGeom>
            <a:noFill/>
          </p:spPr>
          <p:txBody>
            <a:bodyPr wrap="none" rtlCol="0">
              <a:spAutoFit/>
            </a:bodyPr>
            <a:lstStyle/>
            <a:p>
              <a:r>
                <a:rPr kumimoji="1" lang="ja-JP" altLang="en-US" sz="3200" b="1" smtClean="0"/>
                <a:t>②</a:t>
              </a:r>
              <a:endParaRPr kumimoji="1" lang="ja-JP" altLang="en-US" sz="3200" b="1"/>
            </a:p>
          </p:txBody>
        </p:sp>
      </p:grpSp>
      <p:sp>
        <p:nvSpPr>
          <p:cNvPr id="22" name="テキスト ボックス 21"/>
          <p:cNvSpPr txBox="1"/>
          <p:nvPr/>
        </p:nvSpPr>
        <p:spPr>
          <a:xfrm>
            <a:off x="1874332" y="6077247"/>
            <a:ext cx="8443337" cy="523220"/>
          </a:xfrm>
          <a:prstGeom prst="rect">
            <a:avLst/>
          </a:prstGeom>
          <a:noFill/>
        </p:spPr>
        <p:txBody>
          <a:bodyPr wrap="none" rtlCol="0">
            <a:spAutoFit/>
          </a:bodyPr>
          <a:lstStyle/>
          <a:p>
            <a:r>
              <a:rPr lang="ja-JP" altLang="en-US" sz="2800" dirty="0"/>
              <a:t>「応援」と「商品興味」の関連性はみられるのか？</a:t>
            </a:r>
            <a:endParaRPr kumimoji="1" lang="ja-JP" altLang="en-US" sz="2400"/>
          </a:p>
        </p:txBody>
      </p:sp>
      <p:sp>
        <p:nvSpPr>
          <p:cNvPr id="3" name="テキスト ボックス 44"/>
          <p:cNvSpPr txBox="1"/>
          <p:nvPr/>
        </p:nvSpPr>
        <p:spPr>
          <a:xfrm>
            <a:off x="7166136" y="2661386"/>
            <a:ext cx="2252540" cy="400110"/>
          </a:xfrm>
          <a:prstGeom prst="rect">
            <a:avLst/>
          </a:prstGeom>
          <a:solidFill>
            <a:schemeClr val="bg1"/>
          </a:solidFill>
        </p:spPr>
        <p:txBody>
          <a:bodyPr wrap="none" rtlCol="0">
            <a:spAutoFit/>
          </a:bodyPr>
          <a:lstStyle/>
          <a:p>
            <a:r>
              <a:rPr lang="ja-JP" altLang="en-US" sz="2000" dirty="0"/>
              <a:t>アイドルが</a:t>
            </a:r>
            <a:r>
              <a:rPr lang="en-US" altLang="ja-JP" sz="2000" dirty="0"/>
              <a:t>PR</a:t>
            </a:r>
            <a:r>
              <a:rPr lang="ja-JP" altLang="en-US" sz="2000" dirty="0"/>
              <a:t>する</a:t>
            </a:r>
            <a:endParaRPr kumimoji="1" lang="ja-JP" altLang="en-US" dirty="0"/>
          </a:p>
        </p:txBody>
      </p:sp>
      <p:sp>
        <p:nvSpPr>
          <p:cNvPr id="5" name="テキスト ボックス 45"/>
          <p:cNvSpPr txBox="1"/>
          <p:nvPr/>
        </p:nvSpPr>
        <p:spPr>
          <a:xfrm>
            <a:off x="2127243" y="2725737"/>
            <a:ext cx="3005951" cy="400110"/>
          </a:xfrm>
          <a:prstGeom prst="rect">
            <a:avLst/>
          </a:prstGeom>
          <a:solidFill>
            <a:schemeClr val="bg1"/>
          </a:solidFill>
        </p:spPr>
        <p:txBody>
          <a:bodyPr wrap="none" rtlCol="0">
            <a:spAutoFit/>
          </a:bodyPr>
          <a:lstStyle/>
          <a:p>
            <a:r>
              <a:rPr lang="ja-JP" altLang="en-US" sz="2000" dirty="0"/>
              <a:t>消費者からアイドルへの</a:t>
            </a:r>
            <a:endParaRPr kumimoji="1" lang="ja-JP" altLang="en-US" dirty="0"/>
          </a:p>
        </p:txBody>
      </p:sp>
      <p:sp>
        <p:nvSpPr>
          <p:cNvPr id="6" name="テキスト ボックス 46"/>
          <p:cNvSpPr txBox="1"/>
          <p:nvPr/>
        </p:nvSpPr>
        <p:spPr>
          <a:xfrm>
            <a:off x="5172730" y="4321270"/>
            <a:ext cx="1563467" cy="646331"/>
          </a:xfrm>
          <a:prstGeom prst="rect">
            <a:avLst/>
          </a:prstGeom>
          <a:solidFill>
            <a:schemeClr val="bg1"/>
          </a:solidFill>
        </p:spPr>
        <p:txBody>
          <a:bodyPr wrap="square" rtlCol="0">
            <a:spAutoFit/>
          </a:bodyPr>
          <a:lstStyle/>
          <a:p>
            <a:pPr algn="ctr"/>
            <a:r>
              <a:rPr kumimoji="1" lang="ja-JP" altLang="en-US"/>
              <a:t>消費者から</a:t>
            </a:r>
            <a:endParaRPr lang="en-US" altLang="ja-JP" dirty="0"/>
          </a:p>
          <a:p>
            <a:pPr algn="ctr"/>
            <a:r>
              <a:rPr kumimoji="1" lang="ja-JP" altLang="en-US"/>
              <a:t>アイドルへの</a:t>
            </a:r>
            <a:endParaRPr lang="ja-JP" altLang="en-US" dirty="0"/>
          </a:p>
        </p:txBody>
      </p:sp>
      <p:sp>
        <p:nvSpPr>
          <p:cNvPr id="25" name="テキスト ボックス 24"/>
          <p:cNvSpPr txBox="1"/>
          <p:nvPr/>
        </p:nvSpPr>
        <p:spPr>
          <a:xfrm>
            <a:off x="10749002" y="202347"/>
            <a:ext cx="1114408" cy="369332"/>
          </a:xfrm>
          <a:prstGeom prst="rect">
            <a:avLst/>
          </a:prstGeom>
          <a:noFill/>
        </p:spPr>
        <p:txBody>
          <a:bodyPr wrap="none" rtlCol="0">
            <a:spAutoFit/>
          </a:bodyPr>
          <a:lstStyle/>
          <a:p>
            <a:r>
              <a:rPr lang="ja-JP" altLang="en-US" b="1" dirty="0" smtClean="0">
                <a:latin typeface="ＭＳ Ｐゴシック" panose="020B0600070205080204" pitchFamily="50" charset="-128"/>
                <a:ea typeface="ＭＳ Ｐゴシック" panose="020B0600070205080204" pitchFamily="50" charset="-128"/>
              </a:rPr>
              <a:t>仮説導出</a:t>
            </a:r>
            <a:endParaRPr kumimoji="1" lang="ja-JP" altLang="en-US" b="1" dirty="0">
              <a:latin typeface="ＭＳ Ｐゴシック" panose="020B0600070205080204" pitchFamily="50" charset="-128"/>
              <a:ea typeface="ＭＳ Ｐゴシック" panose="020B0600070205080204" pitchFamily="50" charset="-128"/>
            </a:endParaRPr>
          </a:p>
        </p:txBody>
      </p:sp>
      <p:sp>
        <p:nvSpPr>
          <p:cNvPr id="4" name="テキスト ボックス 24"/>
          <p:cNvSpPr txBox="1"/>
          <p:nvPr/>
        </p:nvSpPr>
        <p:spPr>
          <a:xfrm>
            <a:off x="10749002" y="202347"/>
            <a:ext cx="1114408" cy="369332"/>
          </a:xfrm>
          <a:prstGeom prst="rect">
            <a:avLst/>
          </a:prstGeom>
          <a:noFill/>
        </p:spPr>
        <p:txBody>
          <a:bodyPr wrap="none" rtlCol="0">
            <a:spAutoFit/>
          </a:bodyPr>
          <a:lstStyle/>
          <a:p>
            <a:r>
              <a:rPr lang="ja-JP" altLang="en-US" b="1" dirty="0" smtClean="0">
                <a:latin typeface="ＭＳ Ｐゴシック" panose="020B0600070205080204" pitchFamily="50" charset="-128"/>
                <a:ea typeface="ＭＳ Ｐゴシック" panose="020B0600070205080204" pitchFamily="50" charset="-128"/>
              </a:rPr>
              <a:t>仮説導出</a:t>
            </a:r>
            <a:endParaRPr kumimoji="1" lang="ja-JP" altLang="en-US" b="1"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xmlns="" val="384343511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43</a:t>
            </a:fld>
            <a:endParaRPr lang="ja-JP" altLang="en-US"/>
          </a:p>
        </p:txBody>
      </p:sp>
      <p:sp>
        <p:nvSpPr>
          <p:cNvPr id="9" name="テキスト ボックス 13"/>
          <p:cNvSpPr txBox="1"/>
          <p:nvPr/>
        </p:nvSpPr>
        <p:spPr>
          <a:xfrm>
            <a:off x="10749002" y="202347"/>
            <a:ext cx="649537" cy="369332"/>
          </a:xfrm>
          <a:prstGeom prst="rect">
            <a:avLst/>
          </a:prstGeom>
          <a:noFill/>
        </p:spPr>
        <p:txBody>
          <a:bodyPr wrap="none" rtlCol="0">
            <a:spAutoFit/>
          </a:bodyPr>
          <a:lstStyle/>
          <a:p>
            <a:r>
              <a:rPr lang="ja-JP" altLang="en-US" b="1" smtClean="0">
                <a:latin typeface="ＭＳ Ｐゴシック" panose="020B0600070205080204" pitchFamily="50" charset="-128"/>
                <a:ea typeface="ＭＳ Ｐゴシック" panose="020B0600070205080204" pitchFamily="50" charset="-128"/>
              </a:rPr>
              <a:t>仮説</a:t>
            </a:r>
            <a:endParaRPr kumimoji="1" lang="ja-JP" altLang="en-US" b="1">
              <a:latin typeface="ＭＳ Ｐゴシック" panose="020B0600070205080204" pitchFamily="50" charset="-128"/>
              <a:ea typeface="ＭＳ Ｐゴシック" panose="020B0600070205080204" pitchFamily="50" charset="-128"/>
            </a:endParaRPr>
          </a:p>
        </p:txBody>
      </p:sp>
      <p:sp>
        <p:nvSpPr>
          <p:cNvPr id="8" name="テキスト ボックス 6"/>
          <p:cNvSpPr txBox="1"/>
          <p:nvPr/>
        </p:nvSpPr>
        <p:spPr>
          <a:xfrm>
            <a:off x="508000" y="558800"/>
            <a:ext cx="1569660" cy="646331"/>
          </a:xfrm>
          <a:prstGeom prst="rect">
            <a:avLst/>
          </a:prstGeom>
          <a:noFill/>
        </p:spPr>
        <p:txBody>
          <a:bodyPr wrap="none" rtlCol="0">
            <a:spAutoFit/>
          </a:bodyPr>
          <a:lstStyle/>
          <a:p>
            <a:r>
              <a:rPr lang="ja-JP" altLang="en-US" sz="3600" dirty="0" smtClean="0"/>
              <a:t>仮説１</a:t>
            </a:r>
            <a:endParaRPr kumimoji="1" lang="ja-JP" altLang="en-US" sz="3600" dirty="0"/>
          </a:p>
        </p:txBody>
      </p:sp>
      <p:pic>
        <p:nvPicPr>
          <p:cNvPr id="3" name="図 2"/>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1015370" y="2690704"/>
            <a:ext cx="10058400" cy="2006329"/>
          </a:xfrm>
          <a:prstGeom prst="rect">
            <a:avLst/>
          </a:prstGeom>
        </p:spPr>
      </p:pic>
    </p:spTree>
    <p:extLst>
      <p:ext uri="{BB962C8B-B14F-4D97-AF65-F5344CB8AC3E}">
        <p14:creationId xmlns:p14="http://schemas.microsoft.com/office/powerpoint/2010/main" xmlns="" val="216826854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44</a:t>
            </a:fld>
            <a:endParaRPr lang="ja-JP" altLang="en-US"/>
          </a:p>
        </p:txBody>
      </p:sp>
      <p:pic>
        <p:nvPicPr>
          <p:cNvPr id="9" name="図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31020" y="3403262"/>
            <a:ext cx="5765802" cy="2646000"/>
          </a:xfrm>
          <a:prstGeom prst="rect">
            <a:avLst/>
          </a:prstGeom>
          <a:ln>
            <a:solidFill>
              <a:schemeClr val="tx1"/>
            </a:solidFill>
          </a:ln>
        </p:spPr>
      </p:pic>
      <p:sp>
        <p:nvSpPr>
          <p:cNvPr id="11" name="テキスト ボックス 5"/>
          <p:cNvSpPr txBox="1"/>
          <p:nvPr/>
        </p:nvSpPr>
        <p:spPr>
          <a:xfrm>
            <a:off x="508000" y="558800"/>
            <a:ext cx="3416320" cy="646331"/>
          </a:xfrm>
          <a:prstGeom prst="rect">
            <a:avLst/>
          </a:prstGeom>
          <a:noFill/>
        </p:spPr>
        <p:txBody>
          <a:bodyPr wrap="none" rtlCol="0">
            <a:spAutoFit/>
          </a:bodyPr>
          <a:lstStyle/>
          <a:p>
            <a:r>
              <a:rPr lang="ja-JP" altLang="en-US" sz="3600" dirty="0" smtClean="0"/>
              <a:t>仮説２・</a:t>
            </a:r>
            <a:r>
              <a:rPr lang="ja-JP" altLang="en-US" sz="3600" dirty="0"/>
              <a:t>３</a:t>
            </a:r>
            <a:r>
              <a:rPr lang="ja-JP" altLang="en-US" sz="3600" dirty="0" smtClean="0"/>
              <a:t>導出</a:t>
            </a:r>
            <a:endParaRPr kumimoji="1" lang="ja-JP" altLang="en-US" sz="3600" dirty="0"/>
          </a:p>
        </p:txBody>
      </p:sp>
      <p:sp>
        <p:nvSpPr>
          <p:cNvPr id="12" name="テキスト ボックス 6"/>
          <p:cNvSpPr txBox="1"/>
          <p:nvPr/>
        </p:nvSpPr>
        <p:spPr>
          <a:xfrm>
            <a:off x="1156186" y="1738859"/>
            <a:ext cx="9161482" cy="954107"/>
          </a:xfrm>
          <a:prstGeom prst="rect">
            <a:avLst/>
          </a:prstGeom>
          <a:noFill/>
        </p:spPr>
        <p:txBody>
          <a:bodyPr wrap="none" rtlCol="0">
            <a:spAutoFit/>
          </a:bodyPr>
          <a:lstStyle/>
          <a:p>
            <a:r>
              <a:rPr lang="ja-JP" altLang="en-US" sz="2800" dirty="0" smtClean="0"/>
              <a:t>ご当地アイドルを応援する心理を分析するのに当たり、</a:t>
            </a:r>
            <a:endParaRPr lang="en-US" altLang="ja-JP" sz="2800" dirty="0" smtClean="0"/>
          </a:p>
          <a:p>
            <a:r>
              <a:rPr lang="ja-JP" altLang="en-US" sz="2800" dirty="0" smtClean="0"/>
              <a:t>全国アイドルを応援する心理との比較を行う</a:t>
            </a:r>
            <a:endParaRPr lang="ja-JP" altLang="en-US" sz="2400" dirty="0"/>
          </a:p>
        </p:txBody>
      </p:sp>
      <p:pic>
        <p:nvPicPr>
          <p:cNvPr id="7" name="図 2"/>
          <p:cNvPicPr>
            <a:picLocks noChangeAspect="1"/>
          </p:cNvPicPr>
          <p:nvPr/>
        </p:nvPicPr>
        <p:blipFill rotWithShape="1">
          <a:blip r:embed="rId4" cstate="print">
            <a:extLst>
              <a:ext uri="{28A0092B-C50C-407E-A947-70E740481C1C}">
                <a14:useLocalDpi xmlns:a14="http://schemas.microsoft.com/office/drawing/2010/main" xmlns="" val="0"/>
              </a:ext>
            </a:extLst>
          </a:blip>
          <a:srcRect l="5089" t="1" r="5858" b="-1"/>
          <a:stretch/>
        </p:blipFill>
        <p:spPr>
          <a:xfrm>
            <a:off x="6533147" y="3403262"/>
            <a:ext cx="5390147" cy="2646000"/>
          </a:xfrm>
          <a:prstGeom prst="rect">
            <a:avLst/>
          </a:prstGeom>
          <a:ln w="12700">
            <a:solidFill>
              <a:schemeClr val="tx1"/>
            </a:solidFill>
          </a:ln>
        </p:spPr>
      </p:pic>
    </p:spTree>
    <p:extLst>
      <p:ext uri="{BB962C8B-B14F-4D97-AF65-F5344CB8AC3E}">
        <p14:creationId xmlns:p14="http://schemas.microsoft.com/office/powerpoint/2010/main" xmlns="" val="4665743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45</a:t>
            </a:fld>
            <a:endParaRPr lang="ja-JP" altLang="en-US"/>
          </a:p>
        </p:txBody>
      </p:sp>
      <p:sp>
        <p:nvSpPr>
          <p:cNvPr id="3" name="テキスト ボックス 2"/>
          <p:cNvSpPr txBox="1"/>
          <p:nvPr/>
        </p:nvSpPr>
        <p:spPr>
          <a:xfrm>
            <a:off x="1077177" y="3105835"/>
            <a:ext cx="10037646" cy="646331"/>
          </a:xfrm>
          <a:prstGeom prst="rect">
            <a:avLst/>
          </a:prstGeom>
          <a:noFill/>
        </p:spPr>
        <p:txBody>
          <a:bodyPr wrap="square" rtlCol="0">
            <a:spAutoFit/>
          </a:bodyPr>
          <a:lstStyle/>
          <a:p>
            <a:r>
              <a:rPr lang="ja-JP" altLang="en-US" sz="3600" dirty="0"/>
              <a:t>応</a:t>
            </a:r>
            <a:r>
              <a:rPr lang="ja-JP" altLang="en-US" sz="3600"/>
              <a:t>援の比較を行う際に活用される心理を</a:t>
            </a:r>
            <a:r>
              <a:rPr lang="ja-JP" altLang="en-US" sz="3600" smtClean="0"/>
              <a:t>調べた</a:t>
            </a:r>
            <a:r>
              <a:rPr lang="ja-JP" altLang="en-US" sz="3600" dirty="0"/>
              <a:t>。</a:t>
            </a:r>
            <a:endParaRPr kumimoji="1" lang="en-US" altLang="ja-JP" sz="3600" dirty="0"/>
          </a:p>
        </p:txBody>
      </p:sp>
    </p:spTree>
    <p:extLst>
      <p:ext uri="{BB962C8B-B14F-4D97-AF65-F5344CB8AC3E}">
        <p14:creationId xmlns:p14="http://schemas.microsoft.com/office/powerpoint/2010/main" xmlns="" val="336545879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46</a:t>
            </a:fld>
            <a:endParaRPr lang="ja-JP" altLang="en-US"/>
          </a:p>
        </p:txBody>
      </p:sp>
      <p:sp>
        <p:nvSpPr>
          <p:cNvPr id="4" name="正方形/長方形 3"/>
          <p:cNvSpPr/>
          <p:nvPr/>
        </p:nvSpPr>
        <p:spPr>
          <a:xfrm>
            <a:off x="1134240" y="1643738"/>
            <a:ext cx="10171966" cy="2031325"/>
          </a:xfrm>
          <a:prstGeom prst="rect">
            <a:avLst/>
          </a:prstGeom>
        </p:spPr>
        <p:txBody>
          <a:bodyPr wrap="square">
            <a:spAutoFit/>
          </a:bodyPr>
          <a:lstStyle/>
          <a:p>
            <a:r>
              <a:rPr lang="ja-JP" altLang="en-US" sz="2400" dirty="0"/>
              <a:t>人間は弱い立場にある人や不利な状況に追い込まれている人を見ると、その人を応援したくなる心理状態になること。</a:t>
            </a:r>
            <a:endParaRPr lang="en-US" altLang="ja-JP" sz="2800" dirty="0"/>
          </a:p>
          <a:p>
            <a:pPr>
              <a:spcBef>
                <a:spcPts val="1200"/>
              </a:spcBef>
              <a:spcAft>
                <a:spcPts val="1200"/>
              </a:spcAft>
            </a:pPr>
            <a:r>
              <a:rPr lang="ja-JP" altLang="en-US" sz="2400" dirty="0">
                <a:latin typeface="メイリオ"/>
              </a:rPr>
              <a:t>負けが予測される、または劣勢な</a:t>
            </a:r>
            <a:r>
              <a:rPr lang="ja-JP" altLang="en-US" sz="2400" dirty="0" smtClean="0">
                <a:latin typeface="メイリオ"/>
              </a:rPr>
              <a:t>人を</a:t>
            </a:r>
            <a:r>
              <a:rPr lang="ja-JP" altLang="en-US" sz="2400" dirty="0">
                <a:latin typeface="メイリオ"/>
              </a:rPr>
              <a:t>応援したくなる心理や</a:t>
            </a:r>
            <a:r>
              <a:rPr lang="ja-JP" altLang="en-US" sz="2400" dirty="0" smtClean="0">
                <a:latin typeface="メイリオ"/>
              </a:rPr>
              <a:t>現象。</a:t>
            </a:r>
            <a:endParaRPr lang="en-US" altLang="ja-JP" sz="2400" dirty="0">
              <a:latin typeface="メイリオ"/>
            </a:endParaRPr>
          </a:p>
          <a:p>
            <a:pPr>
              <a:spcBef>
                <a:spcPts val="1200"/>
              </a:spcBef>
              <a:spcAft>
                <a:spcPts val="1200"/>
              </a:spcAft>
            </a:pPr>
            <a:r>
              <a:rPr lang="ja-JP" altLang="en-US" sz="2400" dirty="0">
                <a:latin typeface="メイリオ"/>
              </a:rPr>
              <a:t>また、日本人は海外に比べ、劣勢な人を応援する傾向の気持ちがある。</a:t>
            </a:r>
            <a:endParaRPr lang="en-US" altLang="ja-JP" sz="2800" dirty="0">
              <a:solidFill>
                <a:srgbClr val="FF0000"/>
              </a:solidFill>
            </a:endParaRPr>
          </a:p>
        </p:txBody>
      </p:sp>
      <p:sp>
        <p:nvSpPr>
          <p:cNvPr id="6" name="正方形/長方形 6"/>
          <p:cNvSpPr/>
          <p:nvPr/>
        </p:nvSpPr>
        <p:spPr>
          <a:xfrm>
            <a:off x="5843973" y="5982811"/>
            <a:ext cx="5865807" cy="646331"/>
          </a:xfrm>
          <a:prstGeom prst="rect">
            <a:avLst/>
          </a:prstGeom>
        </p:spPr>
        <p:txBody>
          <a:bodyPr wrap="square">
            <a:spAutoFit/>
          </a:bodyPr>
          <a:lstStyle/>
          <a:p>
            <a:r>
              <a:rPr lang="ja-JP" altLang="en-US" sz="1200" dirty="0">
                <a:latin typeface="メイリオ" charset="0"/>
              </a:rPr>
              <a:t>選挙予測のアナウンスメント効果に関する先行研究の概観</a:t>
            </a:r>
            <a:endParaRPr lang="ja-JP" altLang="en-US" sz="1400">
              <a:latin typeface="メイリオ" charset="0"/>
            </a:endParaRPr>
          </a:p>
          <a:p>
            <a:r>
              <a:rPr lang="en-US" altLang="ja-JP" sz="1200" dirty="0">
                <a:latin typeface="メイリオ" charset="0"/>
              </a:rPr>
              <a:t>http://www2.lib.yamagata-u.ac.jp/you-campus/yonetan/kiyou-yonetan/36/p71-86.pdf</a:t>
            </a:r>
            <a:endParaRPr lang="ja-JP" altLang="en-US" sz="1400">
              <a:latin typeface="メイリオ" charset="0"/>
            </a:endParaRPr>
          </a:p>
        </p:txBody>
      </p:sp>
      <p:sp>
        <p:nvSpPr>
          <p:cNvPr id="8" name="テキスト ボックス 7"/>
          <p:cNvSpPr txBox="1"/>
          <p:nvPr/>
        </p:nvSpPr>
        <p:spPr>
          <a:xfrm>
            <a:off x="10749002" y="202347"/>
            <a:ext cx="1114408" cy="369332"/>
          </a:xfrm>
          <a:prstGeom prst="rect">
            <a:avLst/>
          </a:prstGeom>
          <a:noFill/>
        </p:spPr>
        <p:txBody>
          <a:bodyPr wrap="none" rtlCol="0">
            <a:spAutoFit/>
          </a:bodyPr>
          <a:lstStyle/>
          <a:p>
            <a:r>
              <a:rPr lang="ja-JP" altLang="en-US" b="1" dirty="0" smtClean="0">
                <a:latin typeface="ＭＳ Ｐゴシック" panose="020B0600070205080204" pitchFamily="50" charset="-128"/>
                <a:ea typeface="ＭＳ Ｐゴシック" panose="020B0600070205080204" pitchFamily="50" charset="-128"/>
              </a:rPr>
              <a:t>仮説導出</a:t>
            </a:r>
            <a:endParaRPr kumimoji="1" lang="ja-JP" altLang="en-US" b="1" dirty="0">
              <a:latin typeface="ＭＳ Ｐゴシック" panose="020B0600070205080204" pitchFamily="50" charset="-128"/>
              <a:ea typeface="ＭＳ Ｐゴシック" panose="020B0600070205080204" pitchFamily="50" charset="-128"/>
            </a:endParaRPr>
          </a:p>
        </p:txBody>
      </p:sp>
      <p:sp>
        <p:nvSpPr>
          <p:cNvPr id="5" name="テキスト ボックス 7"/>
          <p:cNvSpPr txBox="1"/>
          <p:nvPr/>
        </p:nvSpPr>
        <p:spPr>
          <a:xfrm>
            <a:off x="10749002" y="202347"/>
            <a:ext cx="1114408" cy="369332"/>
          </a:xfrm>
          <a:prstGeom prst="rect">
            <a:avLst/>
          </a:prstGeom>
          <a:noFill/>
        </p:spPr>
        <p:txBody>
          <a:bodyPr wrap="none" rtlCol="0">
            <a:spAutoFit/>
          </a:bodyPr>
          <a:lstStyle/>
          <a:p>
            <a:r>
              <a:rPr lang="ja-JP" altLang="en-US" b="1" dirty="0" smtClean="0">
                <a:latin typeface="ＭＳ Ｐゴシック" panose="020B0600070205080204" pitchFamily="50" charset="-128"/>
                <a:ea typeface="ＭＳ Ｐゴシック" panose="020B0600070205080204" pitchFamily="50" charset="-128"/>
              </a:rPr>
              <a:t>仮説導出</a:t>
            </a:r>
            <a:endParaRPr kumimoji="1" lang="ja-JP" altLang="en-US" b="1" dirty="0">
              <a:latin typeface="ＭＳ Ｐゴシック" panose="020B0600070205080204" pitchFamily="50" charset="-128"/>
              <a:ea typeface="ＭＳ Ｐゴシック" panose="020B0600070205080204" pitchFamily="50" charset="-128"/>
            </a:endParaRPr>
          </a:p>
        </p:txBody>
      </p:sp>
      <p:sp>
        <p:nvSpPr>
          <p:cNvPr id="14" name="テキスト ボックス 14"/>
          <p:cNvSpPr txBox="1"/>
          <p:nvPr/>
        </p:nvSpPr>
        <p:spPr>
          <a:xfrm>
            <a:off x="987160" y="5890478"/>
            <a:ext cx="4856813" cy="830997"/>
          </a:xfrm>
          <a:prstGeom prst="rect">
            <a:avLst/>
          </a:prstGeom>
          <a:noFill/>
        </p:spPr>
        <p:txBody>
          <a:bodyPr wrap="square" rtlCol="0">
            <a:spAutoFit/>
          </a:bodyPr>
          <a:lstStyle/>
          <a:p>
            <a:r>
              <a:rPr lang="ja-JP" altLang="en-US" sz="1200" dirty="0"/>
              <a:t>歴史心理学を援用した日本文化理解の試み</a:t>
            </a:r>
            <a:endParaRPr lang="en-US" altLang="ja-JP" sz="1200" dirty="0" smtClean="0"/>
          </a:p>
          <a:p>
            <a:r>
              <a:rPr lang="en-US" altLang="ja-JP" sz="1200" dirty="0" smtClean="0"/>
              <a:t>http</a:t>
            </a:r>
            <a:r>
              <a:rPr lang="en-US" altLang="ja-JP" sz="1200" dirty="0"/>
              <a:t>://ci.nii.ac.jp/els/110006391216.pdf?id=ART0008390097&amp;type=pdf&amp;lang=jp&amp;host=cinii&amp;order_no=&amp;ppv_type=0&amp;lang_sw=&amp;no=1450488624&amp;cp=</a:t>
            </a:r>
            <a:endParaRPr kumimoji="1" lang="ja-JP" altLang="en-US" sz="1200" dirty="0"/>
          </a:p>
        </p:txBody>
      </p:sp>
      <p:sp>
        <p:nvSpPr>
          <p:cNvPr id="16" name="右矢印 17"/>
          <p:cNvSpPr/>
          <p:nvPr/>
        </p:nvSpPr>
        <p:spPr>
          <a:xfrm>
            <a:off x="447160" y="4540112"/>
            <a:ext cx="1080000" cy="7200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8"/>
          <p:cNvSpPr txBox="1"/>
          <p:nvPr/>
        </p:nvSpPr>
        <p:spPr>
          <a:xfrm>
            <a:off x="1593879" y="4638502"/>
            <a:ext cx="10597773" cy="523220"/>
          </a:xfrm>
          <a:prstGeom prst="rect">
            <a:avLst/>
          </a:prstGeom>
          <a:noFill/>
        </p:spPr>
        <p:txBody>
          <a:bodyPr wrap="none" rtlCol="0">
            <a:spAutoFit/>
          </a:bodyPr>
          <a:lstStyle/>
          <a:p>
            <a:r>
              <a:rPr lang="ja-JP" altLang="en-US" sz="2800" b="1" dirty="0">
                <a:solidFill>
                  <a:srgbClr val="FF0000"/>
                </a:solidFill>
              </a:rPr>
              <a:t>劣勢な人を応援する心理で、海外に比べその傾向の意識</a:t>
            </a:r>
            <a:r>
              <a:rPr lang="ja-JP" altLang="en-US" sz="2800" b="1">
                <a:solidFill>
                  <a:srgbClr val="FF0000"/>
                </a:solidFill>
              </a:rPr>
              <a:t>が強い</a:t>
            </a:r>
            <a:r>
              <a:rPr lang="ja-JP" altLang="en-US" sz="2800" b="1" dirty="0">
                <a:solidFill>
                  <a:srgbClr val="FF0000"/>
                </a:solidFill>
              </a:rPr>
              <a:t>。</a:t>
            </a:r>
            <a:endParaRPr kumimoji="1" lang="ja-JP" altLang="en-US" sz="2800" dirty="0"/>
          </a:p>
        </p:txBody>
      </p:sp>
      <p:sp>
        <p:nvSpPr>
          <p:cNvPr id="18" name="テキスト ボックス 19"/>
          <p:cNvSpPr txBox="1"/>
          <p:nvPr/>
        </p:nvSpPr>
        <p:spPr>
          <a:xfrm>
            <a:off x="508000" y="558800"/>
            <a:ext cx="3416320" cy="646331"/>
          </a:xfrm>
          <a:prstGeom prst="rect">
            <a:avLst/>
          </a:prstGeom>
          <a:noFill/>
        </p:spPr>
        <p:txBody>
          <a:bodyPr wrap="none" rtlCol="0">
            <a:spAutoFit/>
          </a:bodyPr>
          <a:lstStyle/>
          <a:p>
            <a:r>
              <a:rPr lang="ja-JP" altLang="en-US" sz="3600" dirty="0" smtClean="0"/>
              <a:t>仮説２・</a:t>
            </a:r>
            <a:r>
              <a:rPr lang="ja-JP" altLang="en-US" sz="3600" dirty="0"/>
              <a:t>３</a:t>
            </a:r>
            <a:r>
              <a:rPr lang="ja-JP" altLang="en-US" sz="3600" dirty="0" smtClean="0"/>
              <a:t>導出</a:t>
            </a:r>
            <a:endParaRPr kumimoji="1" lang="ja-JP" altLang="en-US" sz="3600" dirty="0"/>
          </a:p>
        </p:txBody>
      </p:sp>
      <p:sp>
        <p:nvSpPr>
          <p:cNvPr id="19" name="テキスト ボックス 20"/>
          <p:cNvSpPr txBox="1"/>
          <p:nvPr/>
        </p:nvSpPr>
        <p:spPr>
          <a:xfrm>
            <a:off x="3870017" y="620355"/>
            <a:ext cx="4134465" cy="523220"/>
          </a:xfrm>
          <a:prstGeom prst="rect">
            <a:avLst/>
          </a:prstGeom>
          <a:noFill/>
        </p:spPr>
        <p:txBody>
          <a:bodyPr wrap="none" rtlCol="0">
            <a:spAutoFit/>
          </a:bodyPr>
          <a:lstStyle/>
          <a:p>
            <a:r>
              <a:rPr lang="ja-JP" altLang="en-US" sz="2800" b="1" dirty="0" smtClean="0"/>
              <a:t>～アンダードッグ効果～</a:t>
            </a:r>
            <a:endParaRPr kumimoji="1" lang="en-US" altLang="ja-JP" sz="3200" b="1" dirty="0" smtClean="0"/>
          </a:p>
        </p:txBody>
      </p:sp>
    </p:spTree>
    <p:extLst>
      <p:ext uri="{BB962C8B-B14F-4D97-AF65-F5344CB8AC3E}">
        <p14:creationId xmlns:p14="http://schemas.microsoft.com/office/powerpoint/2010/main" xmlns="" val="401197840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47</a:t>
            </a:fld>
            <a:endParaRPr lang="ja-JP" altLang="en-US"/>
          </a:p>
        </p:txBody>
      </p:sp>
      <p:pic>
        <p:nvPicPr>
          <p:cNvPr id="3" name="図 7"/>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81711" y="3253361"/>
            <a:ext cx="5099009" cy="2340000"/>
          </a:xfrm>
          <a:prstGeom prst="rect">
            <a:avLst/>
          </a:prstGeom>
          <a:ln>
            <a:solidFill>
              <a:schemeClr val="tx1"/>
            </a:solidFill>
          </a:ln>
        </p:spPr>
      </p:pic>
      <p:sp>
        <p:nvSpPr>
          <p:cNvPr id="5" name="テキスト ボックス 11"/>
          <p:cNvSpPr txBox="1"/>
          <p:nvPr/>
        </p:nvSpPr>
        <p:spPr>
          <a:xfrm>
            <a:off x="5528428" y="3961696"/>
            <a:ext cx="877163" cy="923330"/>
          </a:xfrm>
          <a:prstGeom prst="rect">
            <a:avLst/>
          </a:prstGeom>
          <a:noFill/>
        </p:spPr>
        <p:txBody>
          <a:bodyPr wrap="none" rtlCol="0">
            <a:spAutoFit/>
          </a:bodyPr>
          <a:lstStyle/>
          <a:p>
            <a:r>
              <a:rPr lang="ja-JP" altLang="en-US" sz="5400" dirty="0"/>
              <a:t>＜</a:t>
            </a:r>
            <a:endParaRPr kumimoji="1" lang="ja-JP" altLang="en-US" sz="5400" dirty="0"/>
          </a:p>
        </p:txBody>
      </p:sp>
      <p:sp>
        <p:nvSpPr>
          <p:cNvPr id="6" name="テキスト ボックス 12"/>
          <p:cNvSpPr txBox="1"/>
          <p:nvPr/>
        </p:nvSpPr>
        <p:spPr>
          <a:xfrm>
            <a:off x="508000" y="558800"/>
            <a:ext cx="3416320" cy="646331"/>
          </a:xfrm>
          <a:prstGeom prst="rect">
            <a:avLst/>
          </a:prstGeom>
          <a:noFill/>
        </p:spPr>
        <p:txBody>
          <a:bodyPr wrap="none" rtlCol="0">
            <a:spAutoFit/>
          </a:bodyPr>
          <a:lstStyle/>
          <a:p>
            <a:r>
              <a:rPr lang="ja-JP" altLang="en-US" sz="3600" dirty="0" smtClean="0"/>
              <a:t>仮説２・</a:t>
            </a:r>
            <a:r>
              <a:rPr lang="ja-JP" altLang="en-US" sz="3600" dirty="0"/>
              <a:t>３</a:t>
            </a:r>
            <a:r>
              <a:rPr lang="ja-JP" altLang="en-US" sz="3600" dirty="0" smtClean="0"/>
              <a:t>導出</a:t>
            </a:r>
            <a:endParaRPr kumimoji="1" lang="ja-JP" altLang="en-US" sz="3600" dirty="0"/>
          </a:p>
        </p:txBody>
      </p:sp>
      <p:sp>
        <p:nvSpPr>
          <p:cNvPr id="7" name="テキスト ボックス 13"/>
          <p:cNvSpPr txBox="1"/>
          <p:nvPr/>
        </p:nvSpPr>
        <p:spPr>
          <a:xfrm>
            <a:off x="3870017" y="620355"/>
            <a:ext cx="4134465" cy="523220"/>
          </a:xfrm>
          <a:prstGeom prst="rect">
            <a:avLst/>
          </a:prstGeom>
          <a:noFill/>
        </p:spPr>
        <p:txBody>
          <a:bodyPr wrap="none" rtlCol="0">
            <a:spAutoFit/>
          </a:bodyPr>
          <a:lstStyle/>
          <a:p>
            <a:r>
              <a:rPr lang="ja-JP" altLang="en-US" sz="2800" b="1" dirty="0" smtClean="0"/>
              <a:t>～アンダードッグ効果～</a:t>
            </a:r>
            <a:endParaRPr kumimoji="1" lang="en-US" altLang="ja-JP" sz="3200" b="1" dirty="0" smtClean="0"/>
          </a:p>
        </p:txBody>
      </p:sp>
      <p:sp>
        <p:nvSpPr>
          <p:cNvPr id="10" name="テキスト ボックス 14"/>
          <p:cNvSpPr txBox="1"/>
          <p:nvPr/>
        </p:nvSpPr>
        <p:spPr>
          <a:xfrm>
            <a:off x="1156186" y="1968120"/>
            <a:ext cx="9879628" cy="954107"/>
          </a:xfrm>
          <a:prstGeom prst="rect">
            <a:avLst/>
          </a:prstGeom>
          <a:noFill/>
        </p:spPr>
        <p:txBody>
          <a:bodyPr wrap="none" rtlCol="0">
            <a:spAutoFit/>
          </a:bodyPr>
          <a:lstStyle/>
          <a:p>
            <a:pPr algn="ctr"/>
            <a:r>
              <a:rPr lang="ja-JP" altLang="en-US" sz="2800" dirty="0"/>
              <a:t>ご当地アイドルと全国アイドルは知名度の点で比較する際に</a:t>
            </a:r>
            <a:endParaRPr kumimoji="1" lang="en-US" altLang="ja-JP" sz="2400" dirty="0" smtClean="0"/>
          </a:p>
          <a:p>
            <a:pPr algn="ctr"/>
            <a:r>
              <a:rPr lang="ja-JP" altLang="en-US" sz="2800" dirty="0"/>
              <a:t>劣勢がご当地アイドル、優勢が全国アイドル</a:t>
            </a:r>
            <a:endParaRPr lang="en-US" altLang="ja-JP" sz="2400" dirty="0" smtClean="0"/>
          </a:p>
        </p:txBody>
      </p:sp>
      <p:sp>
        <p:nvSpPr>
          <p:cNvPr id="11" name="テキスト ボックス 7"/>
          <p:cNvSpPr txBox="1"/>
          <p:nvPr/>
        </p:nvSpPr>
        <p:spPr>
          <a:xfrm>
            <a:off x="10749002" y="202347"/>
            <a:ext cx="1114408" cy="369332"/>
          </a:xfrm>
          <a:prstGeom prst="rect">
            <a:avLst/>
          </a:prstGeom>
          <a:noFill/>
        </p:spPr>
        <p:txBody>
          <a:bodyPr wrap="none" rtlCol="0">
            <a:spAutoFit/>
          </a:bodyPr>
          <a:lstStyle/>
          <a:p>
            <a:r>
              <a:rPr lang="ja-JP" altLang="en-US" b="1" dirty="0" smtClean="0">
                <a:latin typeface="ＭＳ Ｐゴシック" panose="020B0600070205080204" pitchFamily="50" charset="-128"/>
                <a:ea typeface="ＭＳ Ｐゴシック" panose="020B0600070205080204" pitchFamily="50" charset="-128"/>
              </a:rPr>
              <a:t>仮説導出</a:t>
            </a:r>
            <a:endParaRPr kumimoji="1" lang="ja-JP" altLang="en-US" b="1" dirty="0">
              <a:latin typeface="ＭＳ Ｐゴシック" panose="020B0600070205080204" pitchFamily="50" charset="-128"/>
              <a:ea typeface="ＭＳ Ｐゴシック" panose="020B0600070205080204" pitchFamily="50" charset="-128"/>
            </a:endParaRPr>
          </a:p>
        </p:txBody>
      </p:sp>
      <p:pic>
        <p:nvPicPr>
          <p:cNvPr id="12" name="図 7"/>
          <p:cNvPicPr>
            <a:picLocks noChangeAspect="1"/>
          </p:cNvPicPr>
          <p:nvPr/>
        </p:nvPicPr>
        <p:blipFill rotWithShape="1">
          <a:blip r:embed="rId3" cstate="print">
            <a:extLst>
              <a:ext uri="{28A0092B-C50C-407E-A947-70E740481C1C}">
                <a14:useLocalDpi xmlns:a14="http://schemas.microsoft.com/office/drawing/2010/main" xmlns="" val="0"/>
              </a:ext>
            </a:extLst>
          </a:blip>
          <a:srcRect l="-791" t="1" r="-211" b="-1"/>
          <a:stretch/>
        </p:blipFill>
        <p:spPr>
          <a:xfrm>
            <a:off x="6553300" y="3253361"/>
            <a:ext cx="5406362" cy="2340000"/>
          </a:xfrm>
          <a:prstGeom prst="rect">
            <a:avLst/>
          </a:prstGeom>
          <a:ln w="12700">
            <a:solidFill>
              <a:schemeClr val="tx1"/>
            </a:solidFill>
          </a:ln>
        </p:spPr>
      </p:pic>
    </p:spTree>
    <p:extLst>
      <p:ext uri="{BB962C8B-B14F-4D97-AF65-F5344CB8AC3E}">
        <p14:creationId xmlns:p14="http://schemas.microsoft.com/office/powerpoint/2010/main" xmlns="" val="333646773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図 7"/>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385546" y="1392771"/>
            <a:ext cx="9363456" cy="5468112"/>
          </a:xfrm>
          <a:prstGeom prst="rect">
            <a:avLst/>
          </a:prstGeom>
        </p:spPr>
      </p:pic>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48</a:t>
            </a:fld>
            <a:endParaRPr lang="ja-JP" altLang="en-US"/>
          </a:p>
        </p:txBody>
      </p:sp>
      <p:sp>
        <p:nvSpPr>
          <p:cNvPr id="17" name="テキスト ボックス 16"/>
          <p:cNvSpPr txBox="1"/>
          <p:nvPr/>
        </p:nvSpPr>
        <p:spPr>
          <a:xfrm>
            <a:off x="508000" y="558800"/>
            <a:ext cx="3533340" cy="646331"/>
          </a:xfrm>
          <a:prstGeom prst="rect">
            <a:avLst/>
          </a:prstGeom>
          <a:noFill/>
        </p:spPr>
        <p:txBody>
          <a:bodyPr wrap="none" rtlCol="0">
            <a:spAutoFit/>
          </a:bodyPr>
          <a:lstStyle/>
          <a:p>
            <a:r>
              <a:rPr lang="ja-JP" altLang="en-US" sz="3600"/>
              <a:t>仮説</a:t>
            </a:r>
            <a:r>
              <a:rPr lang="ja-JP" altLang="en-US" sz="3600" smtClean="0"/>
              <a:t>２・３</a:t>
            </a:r>
            <a:r>
              <a:rPr lang="ja-JP" altLang="en-US" sz="3600"/>
              <a:t>導出</a:t>
            </a:r>
            <a:endParaRPr kumimoji="1" lang="ja-JP" altLang="en-US" sz="3600"/>
          </a:p>
        </p:txBody>
      </p:sp>
      <p:sp>
        <p:nvSpPr>
          <p:cNvPr id="26" name="テキスト ボックス 25"/>
          <p:cNvSpPr txBox="1"/>
          <p:nvPr/>
        </p:nvSpPr>
        <p:spPr>
          <a:xfrm>
            <a:off x="10749002" y="202347"/>
            <a:ext cx="1114408" cy="369332"/>
          </a:xfrm>
          <a:prstGeom prst="rect">
            <a:avLst/>
          </a:prstGeom>
          <a:noFill/>
        </p:spPr>
        <p:txBody>
          <a:bodyPr wrap="none" rtlCol="0">
            <a:spAutoFit/>
          </a:bodyPr>
          <a:lstStyle/>
          <a:p>
            <a:r>
              <a:rPr lang="ja-JP" altLang="en-US" b="1" dirty="0" smtClean="0">
                <a:latin typeface="ＭＳ Ｐゴシック" panose="020B0600070205080204" pitchFamily="50" charset="-128"/>
                <a:ea typeface="ＭＳ Ｐゴシック" panose="020B0600070205080204" pitchFamily="50" charset="-128"/>
              </a:rPr>
              <a:t>仮説導出</a:t>
            </a:r>
            <a:endParaRPr kumimoji="1" lang="ja-JP" altLang="en-US" b="1" dirty="0">
              <a:latin typeface="ＭＳ Ｐゴシック" panose="020B0600070205080204" pitchFamily="50" charset="-128"/>
              <a:ea typeface="ＭＳ Ｐゴシック" panose="020B0600070205080204" pitchFamily="50" charset="-128"/>
            </a:endParaRPr>
          </a:p>
        </p:txBody>
      </p:sp>
      <p:sp>
        <p:nvSpPr>
          <p:cNvPr id="10" name="テキスト ボックス 25"/>
          <p:cNvSpPr txBox="1"/>
          <p:nvPr/>
        </p:nvSpPr>
        <p:spPr>
          <a:xfrm>
            <a:off x="10749002" y="202347"/>
            <a:ext cx="1114408" cy="369332"/>
          </a:xfrm>
          <a:prstGeom prst="rect">
            <a:avLst/>
          </a:prstGeom>
          <a:noFill/>
        </p:spPr>
        <p:txBody>
          <a:bodyPr wrap="none" rtlCol="0">
            <a:spAutoFit/>
          </a:bodyPr>
          <a:lstStyle/>
          <a:p>
            <a:r>
              <a:rPr lang="ja-JP" altLang="en-US" b="1" dirty="0" smtClean="0">
                <a:latin typeface="ＭＳ Ｐゴシック" panose="020B0600070205080204" pitchFamily="50" charset="-128"/>
                <a:ea typeface="ＭＳ Ｐゴシック" panose="020B0600070205080204" pitchFamily="50" charset="-128"/>
              </a:rPr>
              <a:t>仮説導出</a:t>
            </a:r>
            <a:endParaRPr kumimoji="1" lang="ja-JP" altLang="en-US" b="1" dirty="0">
              <a:latin typeface="ＭＳ Ｐゴシック" panose="020B0600070205080204" pitchFamily="50" charset="-128"/>
              <a:ea typeface="ＭＳ Ｐゴシック" panose="020B0600070205080204" pitchFamily="50" charset="-128"/>
            </a:endParaRPr>
          </a:p>
        </p:txBody>
      </p:sp>
      <p:sp>
        <p:nvSpPr>
          <p:cNvPr id="4" name="テキスト ボックス 5"/>
          <p:cNvSpPr txBox="1"/>
          <p:nvPr/>
        </p:nvSpPr>
        <p:spPr>
          <a:xfrm>
            <a:off x="116309" y="1423317"/>
            <a:ext cx="5262979" cy="369332"/>
          </a:xfrm>
          <a:prstGeom prst="rect">
            <a:avLst/>
          </a:prstGeom>
          <a:noFill/>
        </p:spPr>
        <p:txBody>
          <a:bodyPr wrap="none" rtlCol="0">
            <a:spAutoFit/>
          </a:bodyPr>
          <a:lstStyle/>
          <a:p>
            <a:r>
              <a:rPr kumimoji="1" lang="ja-JP" altLang="en-US" dirty="0" smtClean="0"/>
              <a:t>地域住民が地元のご当地アイドルを応援する要因</a:t>
            </a:r>
            <a:endParaRPr kumimoji="1" lang="ja-JP" altLang="en-US" dirty="0"/>
          </a:p>
        </p:txBody>
      </p:sp>
      <p:sp>
        <p:nvSpPr>
          <p:cNvPr id="12" name="四角形吹き出し 11"/>
          <p:cNvSpPr/>
          <p:nvPr/>
        </p:nvSpPr>
        <p:spPr>
          <a:xfrm>
            <a:off x="8887327" y="866277"/>
            <a:ext cx="3160296" cy="1459832"/>
          </a:xfrm>
          <a:prstGeom prst="wedgeRectCallout">
            <a:avLst>
              <a:gd name="adj1" fmla="val -66987"/>
              <a:gd name="adj2" fmla="val 53269"/>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chemeClr val="tx1"/>
                </a:solidFill>
              </a:rPr>
              <a:t>内集団ひいきの効果と</a:t>
            </a:r>
            <a:endParaRPr lang="en-US" altLang="ja-JP" dirty="0" smtClean="0">
              <a:solidFill>
                <a:schemeClr val="tx1"/>
              </a:solidFill>
            </a:endParaRPr>
          </a:p>
          <a:p>
            <a:pPr algn="ctr"/>
            <a:r>
              <a:rPr kumimoji="1" lang="ja-JP" altLang="en-US" dirty="0" smtClean="0">
                <a:solidFill>
                  <a:schemeClr val="tx1"/>
                </a:solidFill>
              </a:rPr>
              <a:t>アンダードッグ効果の</a:t>
            </a:r>
            <a:endParaRPr kumimoji="1" lang="en-US" altLang="ja-JP" dirty="0" smtClean="0">
              <a:solidFill>
                <a:schemeClr val="tx1"/>
              </a:solidFill>
            </a:endParaRPr>
          </a:p>
          <a:p>
            <a:pPr algn="ctr"/>
            <a:r>
              <a:rPr lang="ja-JP" altLang="en-US" dirty="0" smtClean="0">
                <a:solidFill>
                  <a:schemeClr val="tx1"/>
                </a:solidFill>
              </a:rPr>
              <a:t>２重の効果により</a:t>
            </a:r>
            <a:endParaRPr lang="en-US" altLang="ja-JP" dirty="0" smtClean="0">
              <a:solidFill>
                <a:schemeClr val="tx1"/>
              </a:solidFill>
            </a:endParaRPr>
          </a:p>
          <a:p>
            <a:pPr algn="ctr"/>
            <a:r>
              <a:rPr lang="ja-JP" altLang="en-US" dirty="0" smtClean="0">
                <a:solidFill>
                  <a:schemeClr val="tx1"/>
                </a:solidFill>
              </a:rPr>
              <a:t>ご当地アイドルは地域住民によって応援される</a:t>
            </a:r>
            <a:endParaRPr lang="en-US" altLang="ja-JP" dirty="0" smtClean="0">
              <a:solidFill>
                <a:schemeClr val="tx1"/>
              </a:solidFill>
            </a:endParaRPr>
          </a:p>
        </p:txBody>
      </p:sp>
      <p:sp>
        <p:nvSpPr>
          <p:cNvPr id="13" name="角丸四角形吹き出し 12"/>
          <p:cNvSpPr/>
          <p:nvPr/>
        </p:nvSpPr>
        <p:spPr>
          <a:xfrm>
            <a:off x="6304548" y="449179"/>
            <a:ext cx="2422358" cy="545431"/>
          </a:xfrm>
          <a:prstGeom prst="wedgeRoundRectCallout">
            <a:avLst>
              <a:gd name="adj1" fmla="val -46980"/>
              <a:gd name="adj2" fmla="val 136030"/>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smtClean="0">
                <a:solidFill>
                  <a:schemeClr val="tx1"/>
                </a:solidFill>
              </a:rPr>
              <a:t>アンダードッグ効果</a:t>
            </a:r>
            <a:endParaRPr lang="ja-JP" altLang="en-US" dirty="0">
              <a:solidFill>
                <a:schemeClr val="tx1"/>
              </a:solidFill>
            </a:endParaRPr>
          </a:p>
        </p:txBody>
      </p:sp>
      <p:sp>
        <p:nvSpPr>
          <p:cNvPr id="15" name="角丸四角形吹き出し 14"/>
          <p:cNvSpPr/>
          <p:nvPr/>
        </p:nvSpPr>
        <p:spPr>
          <a:xfrm>
            <a:off x="9601200" y="4644189"/>
            <a:ext cx="2422358" cy="545431"/>
          </a:xfrm>
          <a:prstGeom prst="wedgeRoundRectCallout">
            <a:avLst>
              <a:gd name="adj1" fmla="val -11881"/>
              <a:gd name="adj2" fmla="val -87500"/>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chemeClr val="tx1"/>
                </a:solidFill>
              </a:rPr>
              <a:t>内集団ひいきの効果</a:t>
            </a:r>
            <a:endParaRPr lang="ja-JP" altLang="en-US" dirty="0">
              <a:solidFill>
                <a:schemeClr val="tx1"/>
              </a:solidFill>
            </a:endParaRPr>
          </a:p>
        </p:txBody>
      </p:sp>
    </p:spTree>
    <p:extLst>
      <p:ext uri="{BB962C8B-B14F-4D97-AF65-F5344CB8AC3E}">
        <p14:creationId xmlns:p14="http://schemas.microsoft.com/office/powerpoint/2010/main" xmlns="" val="377111519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49</a:t>
            </a:fld>
            <a:endParaRPr lang="ja-JP" altLang="en-US"/>
          </a:p>
        </p:txBody>
      </p:sp>
      <p:sp>
        <p:nvSpPr>
          <p:cNvPr id="3" name="テキスト ボックス 2"/>
          <p:cNvSpPr txBox="1"/>
          <p:nvPr/>
        </p:nvSpPr>
        <p:spPr>
          <a:xfrm>
            <a:off x="508000" y="558800"/>
            <a:ext cx="1569660" cy="646331"/>
          </a:xfrm>
          <a:prstGeom prst="rect">
            <a:avLst/>
          </a:prstGeom>
          <a:noFill/>
        </p:spPr>
        <p:txBody>
          <a:bodyPr wrap="none" rtlCol="0">
            <a:spAutoFit/>
          </a:bodyPr>
          <a:lstStyle/>
          <a:p>
            <a:r>
              <a:rPr lang="ja-JP" altLang="en-US" sz="3600" smtClean="0"/>
              <a:t>仮説２</a:t>
            </a:r>
            <a:endParaRPr kumimoji="1" lang="ja-JP" altLang="en-US" sz="3600"/>
          </a:p>
        </p:txBody>
      </p:sp>
      <p:grpSp>
        <p:nvGrpSpPr>
          <p:cNvPr id="10" name="グループ化 7"/>
          <p:cNvGrpSpPr/>
          <p:nvPr/>
        </p:nvGrpSpPr>
        <p:grpSpPr>
          <a:xfrm>
            <a:off x="248694" y="1955545"/>
            <a:ext cx="10355618" cy="1685580"/>
            <a:chOff x="385170" y="1496232"/>
            <a:chExt cx="10355618" cy="1685580"/>
          </a:xfrm>
        </p:grpSpPr>
        <p:sp>
          <p:nvSpPr>
            <p:cNvPr id="9" name="角丸四角形 12"/>
            <p:cNvSpPr/>
            <p:nvPr/>
          </p:nvSpPr>
          <p:spPr>
            <a:xfrm>
              <a:off x="385170" y="1496232"/>
              <a:ext cx="10355618" cy="1685580"/>
            </a:xfrm>
            <a:prstGeom prst="roundRect">
              <a:avLst/>
            </a:prstGeom>
            <a:ln w="3810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5" name="テキスト ボックス 11"/>
            <p:cNvSpPr txBox="1"/>
            <p:nvPr/>
          </p:nvSpPr>
          <p:spPr>
            <a:xfrm>
              <a:off x="763600" y="2048140"/>
              <a:ext cx="1951175" cy="584775"/>
            </a:xfrm>
            <a:prstGeom prst="rect">
              <a:avLst/>
            </a:prstGeom>
            <a:noFill/>
          </p:spPr>
          <p:txBody>
            <a:bodyPr wrap="none" rtlCol="0" anchor="t">
              <a:spAutoFit/>
            </a:bodyPr>
            <a:lstStyle/>
            <a:p>
              <a:r>
                <a:rPr lang="ja-JP" altLang="en-US" sz="3200"/>
                <a:t>仮説２</a:t>
              </a:r>
              <a:r>
                <a:rPr lang="en-US" altLang="ja-JP" sz="3200"/>
                <a:t>-</a:t>
              </a:r>
              <a:r>
                <a:rPr lang="ja-JP" altLang="en-US" sz="3200"/>
                <a:t>１</a:t>
              </a:r>
              <a:endParaRPr kumimoji="1" lang="zh-CN" altLang="en-US" sz="3200"/>
            </a:p>
          </p:txBody>
        </p:sp>
        <p:sp>
          <p:nvSpPr>
            <p:cNvPr id="6" name="正方形/長方形 12"/>
            <p:cNvSpPr/>
            <p:nvPr/>
          </p:nvSpPr>
          <p:spPr>
            <a:xfrm>
              <a:off x="2942533" y="1920547"/>
              <a:ext cx="7039667" cy="954107"/>
            </a:xfrm>
            <a:prstGeom prst="rect">
              <a:avLst/>
            </a:prstGeom>
          </p:spPr>
          <p:txBody>
            <a:bodyPr wrap="square">
              <a:spAutoFit/>
            </a:bodyPr>
            <a:lstStyle/>
            <a:p>
              <a:pPr algn="ctr"/>
              <a:r>
                <a:rPr lang="ja-JP" altLang="en-US" sz="2800"/>
                <a:t>ご当地アイドルは圏外の人より圏内の人</a:t>
              </a:r>
              <a:r>
                <a:rPr lang="ja-JP" altLang="en-US" sz="2800" smtClean="0"/>
                <a:t>に</a:t>
              </a:r>
              <a:endParaRPr lang="en-US" altLang="ja-JP" sz="2800" smtClean="0"/>
            </a:p>
            <a:p>
              <a:pPr algn="ctr"/>
              <a:r>
                <a:rPr lang="ja-JP" altLang="en-US" sz="2800" smtClean="0"/>
                <a:t>応援</a:t>
              </a:r>
              <a:r>
                <a:rPr lang="ja-JP" altLang="en-US" sz="2800"/>
                <a:t>されやすい。</a:t>
              </a:r>
              <a:endParaRPr lang="zh-CN" altLang="en-US" sz="2800"/>
            </a:p>
          </p:txBody>
        </p:sp>
      </p:grpSp>
      <p:grpSp>
        <p:nvGrpSpPr>
          <p:cNvPr id="11" name="グループ化 15"/>
          <p:cNvGrpSpPr/>
          <p:nvPr/>
        </p:nvGrpSpPr>
        <p:grpSpPr>
          <a:xfrm>
            <a:off x="2578299" y="4390830"/>
            <a:ext cx="9397042" cy="1546710"/>
            <a:chOff x="1122150" y="5036025"/>
            <a:chExt cx="10231650" cy="1546710"/>
          </a:xfrm>
        </p:grpSpPr>
        <p:sp>
          <p:nvSpPr>
            <p:cNvPr id="8" name="角丸四角形 16"/>
            <p:cNvSpPr/>
            <p:nvPr/>
          </p:nvSpPr>
          <p:spPr>
            <a:xfrm>
              <a:off x="1122150" y="5036025"/>
              <a:ext cx="10231650" cy="1546710"/>
            </a:xfrm>
            <a:prstGeom prst="roundRect">
              <a:avLst/>
            </a:prstGeom>
            <a:ln w="3810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4" name="テキスト ボックス 17"/>
            <p:cNvSpPr txBox="1"/>
            <p:nvPr/>
          </p:nvSpPr>
          <p:spPr>
            <a:xfrm>
              <a:off x="1516743" y="5583401"/>
              <a:ext cx="1951175" cy="584775"/>
            </a:xfrm>
            <a:prstGeom prst="rect">
              <a:avLst/>
            </a:prstGeom>
            <a:noFill/>
          </p:spPr>
          <p:txBody>
            <a:bodyPr wrap="none" rtlCol="0" anchor="t">
              <a:spAutoFit/>
            </a:bodyPr>
            <a:lstStyle/>
            <a:p>
              <a:r>
                <a:rPr lang="ja-JP" altLang="en-US" sz="3200"/>
                <a:t>仮説２</a:t>
              </a:r>
              <a:r>
                <a:rPr lang="en-US" altLang="ja-JP" sz="3200" smtClean="0"/>
                <a:t>-</a:t>
              </a:r>
              <a:r>
                <a:rPr lang="ja-JP" altLang="en-US" sz="3200"/>
                <a:t>２</a:t>
              </a:r>
              <a:endParaRPr kumimoji="1" lang="zh-CN" altLang="en-US" sz="3200"/>
            </a:p>
          </p:txBody>
        </p:sp>
        <p:sp>
          <p:nvSpPr>
            <p:cNvPr id="7" name="正方形/長方形 18"/>
            <p:cNvSpPr/>
            <p:nvPr/>
          </p:nvSpPr>
          <p:spPr>
            <a:xfrm>
              <a:off x="3862510" y="5183290"/>
              <a:ext cx="7491290" cy="1384995"/>
            </a:xfrm>
            <a:prstGeom prst="rect">
              <a:avLst/>
            </a:prstGeom>
          </p:spPr>
          <p:txBody>
            <a:bodyPr wrap="square">
              <a:spAutoFit/>
            </a:bodyPr>
            <a:lstStyle/>
            <a:p>
              <a:pPr algn="ctr"/>
              <a:r>
                <a:rPr lang="ja-JP" altLang="en-US" sz="2800"/>
                <a:t>ご当地</a:t>
              </a:r>
              <a:r>
                <a:rPr lang="ja-JP" altLang="en-US" sz="2800" smtClean="0"/>
                <a:t>アイドルの商品</a:t>
              </a:r>
              <a:r>
                <a:rPr lang="en-US" altLang="ja-JP" sz="2800" smtClean="0"/>
                <a:t>PR</a:t>
              </a:r>
              <a:r>
                <a:rPr lang="ja-JP" altLang="en-US" sz="2800" smtClean="0"/>
                <a:t>は</a:t>
              </a:r>
              <a:endParaRPr lang="en-US" altLang="ja-JP" sz="2800" smtClean="0"/>
            </a:p>
            <a:p>
              <a:pPr algn="ctr"/>
              <a:r>
                <a:rPr lang="ja-JP" altLang="en-US" sz="2800" smtClean="0"/>
                <a:t>圏外</a:t>
              </a:r>
              <a:r>
                <a:rPr lang="ja-JP" altLang="en-US" sz="2800"/>
                <a:t>の人より圏内の人に</a:t>
              </a:r>
              <a:endParaRPr lang="zh-CN" altLang="en-US" sz="2800"/>
            </a:p>
            <a:p>
              <a:pPr algn="ctr"/>
              <a:r>
                <a:rPr lang="ja-JP" altLang="en-US" sz="2800"/>
                <a:t>興味を持たれやすい。</a:t>
              </a:r>
              <a:endParaRPr lang="zh-CN" altLang="en-US" sz="2800"/>
            </a:p>
          </p:txBody>
        </p:sp>
      </p:grpSp>
      <p:sp>
        <p:nvSpPr>
          <p:cNvPr id="12" name="テキスト ボックス 13"/>
          <p:cNvSpPr txBox="1"/>
          <p:nvPr/>
        </p:nvSpPr>
        <p:spPr>
          <a:xfrm>
            <a:off x="10749002" y="202347"/>
            <a:ext cx="649537" cy="369332"/>
          </a:xfrm>
          <a:prstGeom prst="rect">
            <a:avLst/>
          </a:prstGeom>
          <a:noFill/>
        </p:spPr>
        <p:txBody>
          <a:bodyPr wrap="none" rtlCol="0">
            <a:spAutoFit/>
          </a:bodyPr>
          <a:lstStyle/>
          <a:p>
            <a:r>
              <a:rPr lang="ja-JP" altLang="en-US" b="1" smtClean="0">
                <a:latin typeface="ＭＳ Ｐゴシック" panose="020B0600070205080204" pitchFamily="50" charset="-128"/>
                <a:ea typeface="ＭＳ Ｐゴシック" panose="020B0600070205080204" pitchFamily="50" charset="-128"/>
              </a:rPr>
              <a:t>仮説</a:t>
            </a:r>
            <a:endParaRPr kumimoji="1" lang="ja-JP" altLang="en-US" b="1">
              <a:latin typeface="ＭＳ Ｐゴシック" panose="020B0600070205080204" pitchFamily="50" charset="-128"/>
              <a:ea typeface="ＭＳ Ｐゴシック" panose="020B0600070205080204" pitchFamily="50" charset="-128"/>
            </a:endParaRPr>
          </a:p>
        </p:txBody>
      </p:sp>
      <p:sp>
        <p:nvSpPr>
          <p:cNvPr id="13" name="テキスト ボックス 11"/>
          <p:cNvSpPr txBox="1"/>
          <p:nvPr/>
        </p:nvSpPr>
        <p:spPr>
          <a:xfrm>
            <a:off x="10749002" y="202347"/>
            <a:ext cx="649537" cy="369332"/>
          </a:xfrm>
          <a:prstGeom prst="rect">
            <a:avLst/>
          </a:prstGeom>
          <a:noFill/>
        </p:spPr>
        <p:txBody>
          <a:bodyPr wrap="none" rtlCol="0">
            <a:spAutoFit/>
          </a:bodyPr>
          <a:lstStyle/>
          <a:p>
            <a:r>
              <a:rPr lang="ja-JP" altLang="en-US" b="1" dirty="0" smtClean="0">
                <a:latin typeface="ＭＳ Ｐゴシック" panose="020B0600070205080204" pitchFamily="50" charset="-128"/>
                <a:ea typeface="ＭＳ Ｐゴシック" panose="020B0600070205080204" pitchFamily="50" charset="-128"/>
              </a:rPr>
              <a:t>仮説</a:t>
            </a:r>
            <a:endParaRPr kumimoji="1" lang="ja-JP" altLang="en-US" b="1"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xmlns="" val="39103621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5</a:t>
            </a:fld>
            <a:endParaRPr lang="ja-JP" altLang="en-US"/>
          </a:p>
        </p:txBody>
      </p:sp>
      <p:sp>
        <p:nvSpPr>
          <p:cNvPr id="4" name="テキスト ボックス 3"/>
          <p:cNvSpPr txBox="1"/>
          <p:nvPr/>
        </p:nvSpPr>
        <p:spPr>
          <a:xfrm>
            <a:off x="508000" y="558800"/>
            <a:ext cx="3416320" cy="646331"/>
          </a:xfrm>
          <a:prstGeom prst="rect">
            <a:avLst/>
          </a:prstGeom>
          <a:noFill/>
        </p:spPr>
        <p:txBody>
          <a:bodyPr wrap="none" rtlCol="0">
            <a:spAutoFit/>
          </a:bodyPr>
          <a:lstStyle/>
          <a:p>
            <a:r>
              <a:rPr lang="ja-JP" altLang="en-US" sz="3600" smtClean="0"/>
              <a:t>地域活性化とは</a:t>
            </a:r>
            <a:endParaRPr kumimoji="1" lang="ja-JP" altLang="en-US" sz="3600"/>
          </a:p>
        </p:txBody>
      </p:sp>
      <p:sp>
        <p:nvSpPr>
          <p:cNvPr id="6" name="テキスト ボックス 4"/>
          <p:cNvSpPr txBox="1"/>
          <p:nvPr/>
        </p:nvSpPr>
        <p:spPr>
          <a:xfrm>
            <a:off x="1107236" y="2521059"/>
            <a:ext cx="9977529" cy="1815882"/>
          </a:xfrm>
          <a:prstGeom prst="rect">
            <a:avLst/>
          </a:prstGeom>
          <a:noFill/>
        </p:spPr>
        <p:txBody>
          <a:bodyPr wrap="square" rtlCol="0">
            <a:spAutoFit/>
          </a:bodyPr>
          <a:lstStyle/>
          <a:p>
            <a:r>
              <a:rPr lang="ja-JP" altLang="en-US" sz="2800" dirty="0" smtClean="0"/>
              <a:t>ビジネス</a:t>
            </a:r>
            <a:r>
              <a:rPr lang="ja-JP" altLang="en-US" sz="2800" dirty="0"/>
              <a:t>の基盤である「地域」を元気にする</a:t>
            </a:r>
            <a:r>
              <a:rPr lang="ja-JP" altLang="en-US" sz="2800" dirty="0" smtClean="0"/>
              <a:t>こと。</a:t>
            </a:r>
            <a:endParaRPr lang="en-US" altLang="ja-JP" sz="2800" dirty="0"/>
          </a:p>
          <a:p>
            <a:r>
              <a:rPr lang="ja-JP" altLang="en-US" sz="2800" dirty="0"/>
              <a:t>元気にするには「</a:t>
            </a:r>
            <a:r>
              <a:rPr lang="ja-JP" altLang="en-US" sz="2800" dirty="0">
                <a:solidFill>
                  <a:srgbClr val="FF0000"/>
                </a:solidFill>
              </a:rPr>
              <a:t>地産地消</a:t>
            </a:r>
            <a:r>
              <a:rPr lang="ja-JP" altLang="en-US" sz="2800" dirty="0"/>
              <a:t>」「</a:t>
            </a:r>
            <a:r>
              <a:rPr lang="ja-JP" altLang="en-US" sz="2800" dirty="0">
                <a:solidFill>
                  <a:srgbClr val="FF0000"/>
                </a:solidFill>
              </a:rPr>
              <a:t>地域外需要の呼び込み</a:t>
            </a:r>
            <a:r>
              <a:rPr lang="ja-JP" altLang="en-US" sz="2800" dirty="0"/>
              <a:t>」</a:t>
            </a:r>
            <a:r>
              <a:rPr lang="ja-JP" altLang="en-US" sz="2800" dirty="0" smtClean="0"/>
              <a:t>から</a:t>
            </a:r>
            <a:endParaRPr lang="en-US" altLang="ja-JP" sz="2600" dirty="0"/>
          </a:p>
          <a:p>
            <a:r>
              <a:rPr lang="ja-JP" altLang="en-US" sz="2800" dirty="0" smtClean="0"/>
              <a:t>地</a:t>
            </a:r>
            <a:r>
              <a:rPr lang="ja-JP" altLang="en-US" sz="2800" dirty="0"/>
              <a:t>域内に企業の投資を促し家計の所得を増やし</a:t>
            </a:r>
            <a:r>
              <a:rPr lang="ja-JP" altLang="en-US" sz="2800" dirty="0" smtClean="0"/>
              <a:t>、</a:t>
            </a:r>
            <a:endParaRPr lang="en-US" altLang="ja-JP" sz="2600" dirty="0"/>
          </a:p>
          <a:p>
            <a:r>
              <a:rPr lang="ja-JP" altLang="en-US" sz="2800" dirty="0" smtClean="0"/>
              <a:t>消費</a:t>
            </a:r>
            <a:r>
              <a:rPr lang="ja-JP" altLang="en-US" sz="2800" dirty="0"/>
              <a:t>を拡大する</a:t>
            </a:r>
            <a:r>
              <a:rPr lang="ja-JP" altLang="en-US" sz="2800" dirty="0">
                <a:solidFill>
                  <a:srgbClr val="FF0000"/>
                </a:solidFill>
              </a:rPr>
              <a:t>好循環</a:t>
            </a:r>
            <a:r>
              <a:rPr lang="ja-JP" altLang="en-US" sz="2800" dirty="0"/>
              <a:t>を起こす</a:t>
            </a:r>
            <a:r>
              <a:rPr lang="ja-JP" altLang="en-US" sz="2800" dirty="0" smtClean="0"/>
              <a:t>こと。</a:t>
            </a:r>
            <a:endParaRPr kumimoji="1" lang="en-US" altLang="ja-JP" sz="2800" dirty="0"/>
          </a:p>
        </p:txBody>
      </p:sp>
      <p:sp>
        <p:nvSpPr>
          <p:cNvPr id="7" name="テキスト ボックス 6"/>
          <p:cNvSpPr txBox="1"/>
          <p:nvPr/>
        </p:nvSpPr>
        <p:spPr>
          <a:xfrm>
            <a:off x="4219826" y="5424547"/>
            <a:ext cx="7637172" cy="861774"/>
          </a:xfrm>
          <a:prstGeom prst="rect">
            <a:avLst/>
          </a:prstGeom>
          <a:noFill/>
        </p:spPr>
        <p:txBody>
          <a:bodyPr wrap="square" rtlCol="0" anchor="t">
            <a:spAutoFit/>
          </a:bodyPr>
          <a:lstStyle/>
          <a:p>
            <a:r>
              <a:rPr lang="ja-JP" altLang="en-US" sz="1200" dirty="0">
                <a:latin typeface="メイリオ"/>
              </a:rPr>
              <a:t>引用：</a:t>
            </a:r>
            <a:r>
              <a:rPr lang="ja-JP" altLang="en-US" sz="1200" dirty="0"/>
              <a:t>地域活性化のための面的支援 </a:t>
            </a:r>
            <a:r>
              <a:rPr lang="zh-TW" altLang="en-US" sz="1200" dirty="0">
                <a:latin typeface="メイリオ" panose="020B0604030504040204" pitchFamily="50" charset="-128"/>
                <a:ea typeface="メイリオ" panose="020B0604030504040204" pitchFamily="50" charset="-128"/>
                <a:cs typeface="メイリオ" panose="020B0604030504040204" pitchFamily="50" charset="-128"/>
              </a:rPr>
              <a:t>中小企業基盤整備機構</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200" dirty="0">
                <a:latin typeface="メイリオ" panose="020B0604030504040204" pitchFamily="50" charset="-128"/>
                <a:cs typeface="メイリオ" panose="020B0604030504040204" pitchFamily="50" charset="-128"/>
              </a:rPr>
              <a:t>http://www.smrj.go.jp/keiei/dbps_data/_material_/b_0_keiei/chiikiryoku/pdf/H26fymentekireport.pdf#search='%E5%9C%B0%E5%9F%9F%E6%B4%BB%E6%80%A7%E5%8C%96%E3%81%AE%E3%81%9F%E3%82%81%E3%81%AE%E9%9D%A2%E7%9A%84%E6%94%AF%E6%8F%B4'</a:t>
            </a:r>
            <a:r>
              <a:rPr lang="ja-JP" altLang="en-US" sz="1200" dirty="0"/>
              <a:t>　</a:t>
            </a:r>
            <a:r>
              <a:rPr lang="ja-JP" altLang="en-US" sz="1400"/>
              <a:t>　</a:t>
            </a:r>
            <a:endParaRPr kumimoji="1" lang="ja-JP" altLang="en-US" sz="1400"/>
          </a:p>
        </p:txBody>
      </p:sp>
      <p:sp>
        <p:nvSpPr>
          <p:cNvPr id="8" name="テキスト ボックス 7"/>
          <p:cNvSpPr txBox="1"/>
          <p:nvPr/>
        </p:nvSpPr>
        <p:spPr>
          <a:xfrm>
            <a:off x="10749002" y="202347"/>
            <a:ext cx="1107996" cy="369332"/>
          </a:xfrm>
          <a:prstGeom prst="rect">
            <a:avLst/>
          </a:prstGeom>
          <a:noFill/>
        </p:spPr>
        <p:txBody>
          <a:bodyPr wrap="none" rtlCol="0">
            <a:spAutoFit/>
          </a:bodyPr>
          <a:lstStyle/>
          <a:p>
            <a:r>
              <a:rPr kumimoji="1" lang="ja-JP" altLang="en-US" b="1" smtClean="0">
                <a:latin typeface="ＭＳ Ｐゴシック" panose="020B0600070205080204" pitchFamily="50" charset="-128"/>
                <a:ea typeface="ＭＳ Ｐゴシック" panose="020B0600070205080204" pitchFamily="50" charset="-128"/>
              </a:rPr>
              <a:t>現状分析</a:t>
            </a:r>
            <a:endParaRPr kumimoji="1" lang="ja-JP" altLang="en-US" b="1">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xmlns="" val="192255907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50</a:t>
            </a:fld>
            <a:endParaRPr lang="ja-JP" altLang="en-US"/>
          </a:p>
        </p:txBody>
      </p:sp>
      <p:sp>
        <p:nvSpPr>
          <p:cNvPr id="3" name="テキスト ボックス 2"/>
          <p:cNvSpPr txBox="1"/>
          <p:nvPr/>
        </p:nvSpPr>
        <p:spPr>
          <a:xfrm>
            <a:off x="508000" y="558800"/>
            <a:ext cx="1569660" cy="646331"/>
          </a:xfrm>
          <a:prstGeom prst="rect">
            <a:avLst/>
          </a:prstGeom>
          <a:noFill/>
        </p:spPr>
        <p:txBody>
          <a:bodyPr wrap="none" rtlCol="0">
            <a:spAutoFit/>
          </a:bodyPr>
          <a:lstStyle/>
          <a:p>
            <a:r>
              <a:rPr lang="ja-JP" altLang="en-US" sz="3600" smtClean="0"/>
              <a:t>仮説３</a:t>
            </a:r>
            <a:endParaRPr kumimoji="1" lang="ja-JP" altLang="en-US" sz="3600"/>
          </a:p>
        </p:txBody>
      </p:sp>
      <p:sp>
        <p:nvSpPr>
          <p:cNvPr id="12" name="テキスト ボックス 13"/>
          <p:cNvSpPr txBox="1"/>
          <p:nvPr/>
        </p:nvSpPr>
        <p:spPr>
          <a:xfrm>
            <a:off x="10749002" y="202347"/>
            <a:ext cx="649537" cy="369332"/>
          </a:xfrm>
          <a:prstGeom prst="rect">
            <a:avLst/>
          </a:prstGeom>
          <a:noFill/>
        </p:spPr>
        <p:txBody>
          <a:bodyPr wrap="none" rtlCol="0">
            <a:spAutoFit/>
          </a:bodyPr>
          <a:lstStyle/>
          <a:p>
            <a:r>
              <a:rPr lang="ja-JP" altLang="en-US" b="1" smtClean="0">
                <a:latin typeface="ＭＳ Ｐゴシック" panose="020B0600070205080204" pitchFamily="50" charset="-128"/>
                <a:ea typeface="ＭＳ Ｐゴシック" panose="020B0600070205080204" pitchFamily="50" charset="-128"/>
              </a:rPr>
              <a:t>仮説</a:t>
            </a:r>
            <a:endParaRPr kumimoji="1" lang="ja-JP" altLang="en-US" b="1">
              <a:latin typeface="ＭＳ Ｐゴシック" panose="020B0600070205080204" pitchFamily="50" charset="-128"/>
              <a:ea typeface="ＭＳ Ｐゴシック" panose="020B0600070205080204" pitchFamily="50" charset="-128"/>
            </a:endParaRPr>
          </a:p>
        </p:txBody>
      </p:sp>
      <p:sp>
        <p:nvSpPr>
          <p:cNvPr id="13" name="テキスト ボックス 11"/>
          <p:cNvSpPr txBox="1"/>
          <p:nvPr/>
        </p:nvSpPr>
        <p:spPr>
          <a:xfrm>
            <a:off x="10749002" y="202347"/>
            <a:ext cx="649537" cy="369332"/>
          </a:xfrm>
          <a:prstGeom prst="rect">
            <a:avLst/>
          </a:prstGeom>
          <a:noFill/>
        </p:spPr>
        <p:txBody>
          <a:bodyPr wrap="none" rtlCol="0">
            <a:spAutoFit/>
          </a:bodyPr>
          <a:lstStyle/>
          <a:p>
            <a:r>
              <a:rPr lang="ja-JP" altLang="en-US" b="1" dirty="0" smtClean="0">
                <a:latin typeface="ＭＳ Ｐゴシック" panose="020B0600070205080204" pitchFamily="50" charset="-128"/>
                <a:ea typeface="ＭＳ Ｐゴシック" panose="020B0600070205080204" pitchFamily="50" charset="-128"/>
              </a:rPr>
              <a:t>仮説</a:t>
            </a:r>
            <a:endParaRPr kumimoji="1" lang="ja-JP" altLang="en-US" b="1" dirty="0">
              <a:latin typeface="ＭＳ Ｐゴシック" panose="020B0600070205080204" pitchFamily="50" charset="-128"/>
              <a:ea typeface="ＭＳ Ｐゴシック" panose="020B0600070205080204" pitchFamily="50" charset="-128"/>
            </a:endParaRPr>
          </a:p>
        </p:txBody>
      </p:sp>
      <p:pic>
        <p:nvPicPr>
          <p:cNvPr id="14" name="図 1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08000" y="1782465"/>
            <a:ext cx="9003792" cy="1743456"/>
          </a:xfrm>
          <a:prstGeom prst="rect">
            <a:avLst/>
          </a:prstGeom>
        </p:spPr>
      </p:pic>
      <p:pic>
        <p:nvPicPr>
          <p:cNvPr id="15" name="図 1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975104" y="3934144"/>
            <a:ext cx="10058400" cy="1863117"/>
          </a:xfrm>
          <a:prstGeom prst="rect">
            <a:avLst/>
          </a:prstGeom>
        </p:spPr>
      </p:pic>
    </p:spTree>
    <p:extLst>
      <p:ext uri="{BB962C8B-B14F-4D97-AF65-F5344CB8AC3E}">
        <p14:creationId xmlns:p14="http://schemas.microsoft.com/office/powerpoint/2010/main" xmlns="" val="64484175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4CC2C72A-8030-48CB-BC47-D1F0846DB17A}" type="slidenum">
              <a:rPr lang="ja-JP" altLang="en-US" smtClean="0"/>
              <a:pPr/>
              <a:t>51</a:t>
            </a:fld>
            <a:endParaRPr lang="ja-JP" altLang="en-US"/>
          </a:p>
        </p:txBody>
      </p:sp>
      <p:sp>
        <p:nvSpPr>
          <p:cNvPr id="8" name="テキスト ボックス 7"/>
          <p:cNvSpPr txBox="1"/>
          <p:nvPr/>
        </p:nvSpPr>
        <p:spPr>
          <a:xfrm>
            <a:off x="2579137" y="1894728"/>
            <a:ext cx="8494633" cy="461665"/>
          </a:xfrm>
          <a:prstGeom prst="rect">
            <a:avLst/>
          </a:prstGeom>
          <a:noFill/>
        </p:spPr>
        <p:txBody>
          <a:bodyPr wrap="none" rtlCol="0">
            <a:spAutoFit/>
          </a:bodyPr>
          <a:lstStyle/>
          <a:p>
            <a:r>
              <a:rPr lang="ja-JP" altLang="en-US" sz="2400" dirty="0"/>
              <a:t>応援する気持ちと商品への興味が関連することを検証する。</a:t>
            </a:r>
            <a:endParaRPr kumimoji="1" lang="ja-JP" altLang="en-US"/>
          </a:p>
        </p:txBody>
      </p:sp>
      <p:sp>
        <p:nvSpPr>
          <p:cNvPr id="12" name="テキスト ボックス 11"/>
          <p:cNvSpPr txBox="1"/>
          <p:nvPr/>
        </p:nvSpPr>
        <p:spPr>
          <a:xfrm>
            <a:off x="2579137" y="3830022"/>
            <a:ext cx="9110186" cy="461665"/>
          </a:xfrm>
          <a:prstGeom prst="rect">
            <a:avLst/>
          </a:prstGeom>
          <a:noFill/>
        </p:spPr>
        <p:txBody>
          <a:bodyPr wrap="none" rtlCol="0">
            <a:spAutoFit/>
          </a:bodyPr>
          <a:lstStyle/>
          <a:p>
            <a:r>
              <a:rPr lang="ja-JP" altLang="en-US" sz="2400" dirty="0"/>
              <a:t>ご当地アイドルは圏内・外どちらから応援されるかを検証する。</a:t>
            </a:r>
            <a:endParaRPr kumimoji="1" lang="ja-JP" altLang="en-US"/>
          </a:p>
        </p:txBody>
      </p:sp>
      <p:sp>
        <p:nvSpPr>
          <p:cNvPr id="13" name="テキスト ボックス 12"/>
          <p:cNvSpPr txBox="1"/>
          <p:nvPr/>
        </p:nvSpPr>
        <p:spPr>
          <a:xfrm>
            <a:off x="2579137" y="5707915"/>
            <a:ext cx="9110186" cy="830997"/>
          </a:xfrm>
          <a:prstGeom prst="rect">
            <a:avLst/>
          </a:prstGeom>
          <a:noFill/>
        </p:spPr>
        <p:txBody>
          <a:bodyPr wrap="none" rtlCol="0">
            <a:spAutoFit/>
          </a:bodyPr>
          <a:lstStyle/>
          <a:p>
            <a:r>
              <a:rPr lang="ja-JP" altLang="en-US" sz="2400" dirty="0"/>
              <a:t>圏内の人はご当地アイドル・全国アイドルどちらを応援する</a:t>
            </a:r>
            <a:r>
              <a:rPr lang="ja-JP" altLang="en-US" sz="2400"/>
              <a:t>かを</a:t>
            </a:r>
            <a:endParaRPr lang="en-US" altLang="ja-JP" sz="2400" dirty="0"/>
          </a:p>
          <a:p>
            <a:r>
              <a:rPr lang="ja-JP" altLang="en-US" sz="2400"/>
              <a:t>検証</a:t>
            </a:r>
            <a:r>
              <a:rPr lang="ja-JP" altLang="en-US" sz="2400" dirty="0"/>
              <a:t>する。</a:t>
            </a:r>
            <a:endParaRPr kumimoji="1" lang="ja-JP" altLang="en-US"/>
          </a:p>
        </p:txBody>
      </p:sp>
      <p:pic>
        <p:nvPicPr>
          <p:cNvPr id="3" name="図 3"/>
          <p:cNvPicPr>
            <a:picLocks noChangeAspect="1"/>
          </p:cNvPicPr>
          <p:nvPr/>
        </p:nvPicPr>
        <p:blipFill>
          <a:blip r:embed="rId2" cstate="print">
            <a:extLst>
              <a:ext uri="{28A0092B-C50C-407E-A947-70E740481C1C}">
                <a14:useLocalDpi xmlns:a14="http://schemas.microsoft.com/office/drawing/2010/main" xmlns=""/>
              </a:ext>
            </a:extLst>
          </a:blip>
          <a:stretch>
            <a:fillRect/>
          </a:stretch>
        </p:blipFill>
        <p:spPr>
          <a:xfrm>
            <a:off x="0" y="1286000"/>
            <a:ext cx="2590800" cy="5848350"/>
          </a:xfrm>
          <a:prstGeom prst="rect">
            <a:avLst/>
          </a:prstGeom>
        </p:spPr>
      </p:pic>
      <p:sp>
        <p:nvSpPr>
          <p:cNvPr id="10" name="テキスト ボックス 5"/>
          <p:cNvSpPr txBox="1"/>
          <p:nvPr/>
        </p:nvSpPr>
        <p:spPr>
          <a:xfrm>
            <a:off x="508000" y="558800"/>
            <a:ext cx="2492990" cy="646331"/>
          </a:xfrm>
          <a:prstGeom prst="rect">
            <a:avLst/>
          </a:prstGeom>
          <a:noFill/>
        </p:spPr>
        <p:txBody>
          <a:bodyPr wrap="none" rtlCol="0">
            <a:spAutoFit/>
          </a:bodyPr>
          <a:lstStyle/>
          <a:p>
            <a:r>
              <a:rPr lang="ja-JP" altLang="en-US" sz="3600" dirty="0" smtClean="0"/>
              <a:t>仮説の流れ</a:t>
            </a:r>
            <a:endParaRPr kumimoji="1" lang="ja-JP" altLang="en-US" sz="3600" dirty="0"/>
          </a:p>
        </p:txBody>
      </p:sp>
      <p:sp>
        <p:nvSpPr>
          <p:cNvPr id="11" name="テキスト ボックス 4"/>
          <p:cNvSpPr txBox="1"/>
          <p:nvPr/>
        </p:nvSpPr>
        <p:spPr>
          <a:xfrm>
            <a:off x="10749002" y="202347"/>
            <a:ext cx="649537" cy="369332"/>
          </a:xfrm>
          <a:prstGeom prst="rect">
            <a:avLst/>
          </a:prstGeom>
          <a:noFill/>
        </p:spPr>
        <p:txBody>
          <a:bodyPr wrap="none" rtlCol="0">
            <a:spAutoFit/>
          </a:bodyPr>
          <a:lstStyle/>
          <a:p>
            <a:r>
              <a:rPr lang="ja-JP" altLang="en-US" b="1" dirty="0" smtClean="0">
                <a:latin typeface="ＭＳ Ｐゴシック" panose="020B0600070205080204" pitchFamily="50" charset="-128"/>
                <a:ea typeface="ＭＳ Ｐゴシック" panose="020B0600070205080204" pitchFamily="50" charset="-128"/>
              </a:rPr>
              <a:t>仮説</a:t>
            </a:r>
            <a:endParaRPr kumimoji="1" lang="ja-JP" altLang="en-US" b="1"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xmlns="" val="219093014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a:xfrm>
            <a:off x="1020671" y="4163483"/>
            <a:ext cx="1241948" cy="750627"/>
          </a:xfrm>
          <a:prstGeom prst="roundRect">
            <a:avLst/>
          </a:prstGeom>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52</a:t>
            </a:fld>
            <a:endParaRPr lang="ja-JP" altLang="en-US"/>
          </a:p>
        </p:txBody>
      </p:sp>
      <p:sp>
        <p:nvSpPr>
          <p:cNvPr id="4" name="テキスト ボックス 3"/>
          <p:cNvSpPr txBox="1"/>
          <p:nvPr/>
        </p:nvSpPr>
        <p:spPr>
          <a:xfrm>
            <a:off x="508000" y="558800"/>
            <a:ext cx="1107996" cy="646331"/>
          </a:xfrm>
          <a:prstGeom prst="rect">
            <a:avLst/>
          </a:prstGeom>
          <a:noFill/>
        </p:spPr>
        <p:txBody>
          <a:bodyPr wrap="none" rtlCol="0">
            <a:spAutoFit/>
          </a:bodyPr>
          <a:lstStyle/>
          <a:p>
            <a:r>
              <a:rPr kumimoji="1" lang="ja-JP" altLang="en-US" sz="3600" smtClean="0"/>
              <a:t>目次</a:t>
            </a:r>
            <a:endParaRPr kumimoji="1" lang="ja-JP" altLang="en-US" sz="3600"/>
          </a:p>
        </p:txBody>
      </p:sp>
      <p:sp>
        <p:nvSpPr>
          <p:cNvPr id="6" name="正方形/長方形 5"/>
          <p:cNvSpPr/>
          <p:nvPr/>
        </p:nvSpPr>
        <p:spPr>
          <a:xfrm>
            <a:off x="5977217" y="3244334"/>
            <a:ext cx="237566" cy="369332"/>
          </a:xfrm>
          <a:prstGeom prst="rect">
            <a:avLst/>
          </a:prstGeom>
        </p:spPr>
        <p:txBody>
          <a:bodyPr wrap="none">
            <a:spAutoFit/>
          </a:bodyPr>
          <a:lstStyle/>
          <a:p>
            <a:r>
              <a:rPr lang="ja-JP" altLang="en-US" smtClean="0"/>
              <a:t> </a:t>
            </a:r>
            <a:endParaRPr lang="ja-JP" altLang="en-US"/>
          </a:p>
        </p:txBody>
      </p:sp>
      <p:sp>
        <p:nvSpPr>
          <p:cNvPr id="8" name="テキスト ボックス 4"/>
          <p:cNvSpPr txBox="1"/>
          <p:nvPr/>
        </p:nvSpPr>
        <p:spPr>
          <a:xfrm>
            <a:off x="1061998" y="1747078"/>
            <a:ext cx="3690434" cy="3970318"/>
          </a:xfrm>
          <a:prstGeom prst="rect">
            <a:avLst/>
          </a:prstGeom>
          <a:noFill/>
        </p:spPr>
        <p:txBody>
          <a:bodyPr wrap="none" rtlCol="0">
            <a:spAutoFit/>
          </a:bodyPr>
          <a:lstStyle/>
          <a:p>
            <a:r>
              <a:rPr lang="en-US" altLang="ja-JP" sz="2800" dirty="0"/>
              <a:t>1.</a:t>
            </a:r>
            <a:r>
              <a:rPr lang="ja-JP" altLang="en-US" sz="2800"/>
              <a:t>現状分析</a:t>
            </a:r>
            <a:r>
              <a:rPr lang="ja-JP" altLang="en-US" sz="2800" dirty="0"/>
              <a:t>と</a:t>
            </a:r>
            <a:r>
              <a:rPr lang="ja-JP" altLang="en-US" sz="2800"/>
              <a:t>問題意識</a:t>
            </a:r>
            <a:endParaRPr lang="en-US" altLang="ja-JP" sz="2800" dirty="0"/>
          </a:p>
          <a:p>
            <a:endParaRPr lang="en-US" altLang="ja-JP" sz="2800" dirty="0"/>
          </a:p>
          <a:p>
            <a:r>
              <a:rPr lang="en-US" altLang="ja-JP" sz="2800" dirty="0"/>
              <a:t>2.</a:t>
            </a:r>
            <a:r>
              <a:rPr lang="ja-JP" altLang="en-US" sz="2800" dirty="0"/>
              <a:t>先行研究と研究目的</a:t>
            </a:r>
            <a:endParaRPr lang="en-US" altLang="ja-JP" dirty="0"/>
          </a:p>
          <a:p>
            <a:endParaRPr lang="en-US" altLang="ja-JP" sz="2800" dirty="0"/>
          </a:p>
          <a:p>
            <a:r>
              <a:rPr lang="en-US" altLang="ja-JP" sz="2800" dirty="0"/>
              <a:t>3.</a:t>
            </a:r>
            <a:r>
              <a:rPr lang="ja-JP" altLang="en-US" sz="2800" dirty="0"/>
              <a:t>仮説導出と仮説</a:t>
            </a:r>
            <a:endParaRPr lang="en-US" altLang="ja-JP" dirty="0"/>
          </a:p>
          <a:p>
            <a:endParaRPr lang="en-US" altLang="ja-JP" sz="2800" dirty="0"/>
          </a:p>
          <a:p>
            <a:r>
              <a:rPr lang="en-US" altLang="ja-JP" sz="2800" dirty="0"/>
              <a:t>4.</a:t>
            </a:r>
            <a:r>
              <a:rPr lang="ja-JP" altLang="en-US" sz="2800" dirty="0"/>
              <a:t>検証</a:t>
            </a:r>
            <a:endParaRPr lang="ja-JP" altLang="en-US" dirty="0"/>
          </a:p>
          <a:p>
            <a:endParaRPr lang="en-US" altLang="ja-JP" sz="2800" dirty="0"/>
          </a:p>
          <a:p>
            <a:r>
              <a:rPr lang="en-US" altLang="ja-JP" sz="2800" dirty="0"/>
              <a:t>5.</a:t>
            </a:r>
            <a:r>
              <a:rPr lang="ja-JP" altLang="en-US" sz="2800" dirty="0"/>
              <a:t>インプリケーション</a:t>
            </a:r>
            <a:endParaRPr lang="en-US" altLang="ja-JP" dirty="0"/>
          </a:p>
        </p:txBody>
      </p:sp>
    </p:spTree>
    <p:extLst>
      <p:ext uri="{BB962C8B-B14F-4D97-AF65-F5344CB8AC3E}">
        <p14:creationId xmlns:p14="http://schemas.microsoft.com/office/powerpoint/2010/main" xmlns="" val="312964213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solidFill>
                  <a:prstClr val="black"/>
                </a:solidFill>
              </a:rPr>
              <a:pPr/>
              <a:t>53</a:t>
            </a:fld>
            <a:endParaRPr lang="ja-JP" altLang="en-US">
              <a:solidFill>
                <a:prstClr val="black"/>
              </a:solidFill>
            </a:endParaRPr>
          </a:p>
        </p:txBody>
      </p:sp>
      <p:sp>
        <p:nvSpPr>
          <p:cNvPr id="9" name="テキスト ボックス 13"/>
          <p:cNvSpPr txBox="1"/>
          <p:nvPr/>
        </p:nvSpPr>
        <p:spPr>
          <a:xfrm>
            <a:off x="10749002" y="202347"/>
            <a:ext cx="649537" cy="369332"/>
          </a:xfrm>
          <a:prstGeom prst="rect">
            <a:avLst/>
          </a:prstGeom>
          <a:noFill/>
        </p:spPr>
        <p:txBody>
          <a:bodyPr wrap="none" rtlCol="0">
            <a:spAutoFit/>
          </a:bodyPr>
          <a:lstStyle/>
          <a:p>
            <a:r>
              <a:rPr lang="ja-JP" altLang="en-US" b="1" smtClean="0">
                <a:solidFill>
                  <a:prstClr val="black"/>
                </a:solidFill>
                <a:latin typeface="ＭＳ Ｐゴシック" panose="020B0600070205080204" pitchFamily="50" charset="-128"/>
                <a:ea typeface="ＭＳ Ｐゴシック" panose="020B0600070205080204" pitchFamily="50" charset="-128"/>
              </a:rPr>
              <a:t>検証</a:t>
            </a:r>
            <a:endParaRPr lang="ja-JP" altLang="en-US" b="1">
              <a:solidFill>
                <a:prstClr val="black"/>
              </a:solidFill>
              <a:latin typeface="ＭＳ Ｐゴシック" panose="020B0600070205080204" pitchFamily="50" charset="-128"/>
              <a:ea typeface="ＭＳ Ｐゴシック" panose="020B0600070205080204" pitchFamily="50" charset="-128"/>
            </a:endParaRPr>
          </a:p>
        </p:txBody>
      </p:sp>
      <p:sp>
        <p:nvSpPr>
          <p:cNvPr id="8" name="テキスト ボックス 6"/>
          <p:cNvSpPr txBox="1"/>
          <p:nvPr/>
        </p:nvSpPr>
        <p:spPr>
          <a:xfrm>
            <a:off x="508000" y="558800"/>
            <a:ext cx="4801314" cy="646331"/>
          </a:xfrm>
          <a:prstGeom prst="rect">
            <a:avLst/>
          </a:prstGeom>
          <a:noFill/>
        </p:spPr>
        <p:txBody>
          <a:bodyPr wrap="none" rtlCol="0">
            <a:spAutoFit/>
          </a:bodyPr>
          <a:lstStyle/>
          <a:p>
            <a:r>
              <a:rPr lang="ja-JP" altLang="en-US" sz="3600" dirty="0" smtClean="0"/>
              <a:t>仮説１の検証について</a:t>
            </a:r>
            <a:endParaRPr kumimoji="1" lang="ja-JP" altLang="en-US" sz="3600" dirty="0"/>
          </a:p>
        </p:txBody>
      </p:sp>
      <p:pic>
        <p:nvPicPr>
          <p:cNvPr id="15" name="図 14"/>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1015370" y="2747501"/>
            <a:ext cx="10058400" cy="2045624"/>
          </a:xfrm>
          <a:prstGeom prst="rect">
            <a:avLst/>
          </a:prstGeom>
        </p:spPr>
      </p:pic>
    </p:spTree>
    <p:extLst>
      <p:ext uri="{BB962C8B-B14F-4D97-AF65-F5344CB8AC3E}">
        <p14:creationId xmlns:p14="http://schemas.microsoft.com/office/powerpoint/2010/main" xmlns="" val="181811492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54</a:t>
            </a:fld>
            <a:endParaRPr lang="ja-JP" altLang="en-US"/>
          </a:p>
        </p:txBody>
      </p:sp>
      <p:sp>
        <p:nvSpPr>
          <p:cNvPr id="4" name="テキスト ボックス 3"/>
          <p:cNvSpPr txBox="1"/>
          <p:nvPr/>
        </p:nvSpPr>
        <p:spPr>
          <a:xfrm>
            <a:off x="1643499" y="1401221"/>
            <a:ext cx="8905002" cy="1600438"/>
          </a:xfrm>
          <a:prstGeom prst="rect">
            <a:avLst/>
          </a:prstGeom>
          <a:noFill/>
        </p:spPr>
        <p:txBody>
          <a:bodyPr wrap="none" rtlCol="0">
            <a:spAutoFit/>
          </a:bodyPr>
          <a:lstStyle/>
          <a:p>
            <a:r>
              <a:rPr kumimoji="1" lang="ja-JP" altLang="en-US" sz="2000"/>
              <a:t>「アイドルに関する調査へのご協力のお願い」とし、アンケートを実施。</a:t>
            </a:r>
            <a:endParaRPr kumimoji="1" lang="en-US" altLang="ja-JP" sz="2000"/>
          </a:p>
          <a:p>
            <a:endParaRPr lang="en-US" altLang="ja-JP" sz="2000"/>
          </a:p>
          <a:p>
            <a:r>
              <a:rPr lang="ja-JP" altLang="en-US" sz="2000"/>
              <a:t>ご当地アイドル</a:t>
            </a:r>
            <a:r>
              <a:rPr lang="ja-JP" altLang="en-US" sz="2000" smtClean="0"/>
              <a:t>が、</a:t>
            </a:r>
            <a:endParaRPr lang="en-US" altLang="ja-JP" sz="2000"/>
          </a:p>
          <a:p>
            <a:r>
              <a:rPr lang="ja-JP" altLang="en-US" sz="2000" smtClean="0"/>
              <a:t>商品</a:t>
            </a:r>
            <a:r>
              <a:rPr lang="ja-JP" altLang="en-US" sz="2000"/>
              <a:t>をＰＲした時の写真を掲載した資料を見てもらい、調査を行った。</a:t>
            </a:r>
            <a:endParaRPr lang="en-US" altLang="ja-JP" sz="2000"/>
          </a:p>
          <a:p>
            <a:endParaRPr kumimoji="1" lang="ja-JP" altLang="en-US"/>
          </a:p>
        </p:txBody>
      </p:sp>
      <p:pic>
        <p:nvPicPr>
          <p:cNvPr id="11" name="図 10"/>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700164" y="2855848"/>
            <a:ext cx="4528231" cy="2536958"/>
          </a:xfrm>
          <a:prstGeom prst="rect">
            <a:avLst/>
          </a:prstGeom>
          <a:ln>
            <a:solidFill>
              <a:schemeClr val="tx1"/>
            </a:solidFill>
          </a:ln>
        </p:spPr>
      </p:pic>
      <p:sp>
        <p:nvSpPr>
          <p:cNvPr id="14" name="テキスト ボックス 13"/>
          <p:cNvSpPr txBox="1"/>
          <p:nvPr/>
        </p:nvSpPr>
        <p:spPr>
          <a:xfrm>
            <a:off x="5178520" y="5465214"/>
            <a:ext cx="1800493" cy="369332"/>
          </a:xfrm>
          <a:prstGeom prst="rect">
            <a:avLst/>
          </a:prstGeom>
          <a:noFill/>
        </p:spPr>
        <p:txBody>
          <a:bodyPr wrap="none" rtlCol="0">
            <a:spAutoFit/>
          </a:bodyPr>
          <a:lstStyle/>
          <a:p>
            <a:r>
              <a:rPr lang="ja-JP" altLang="en-US" b="1" dirty="0"/>
              <a:t>アンケート資料</a:t>
            </a:r>
            <a:endParaRPr kumimoji="1" lang="ja-JP" altLang="en-US"/>
          </a:p>
        </p:txBody>
      </p:sp>
      <p:sp>
        <p:nvSpPr>
          <p:cNvPr id="10" name="テキスト ボックス 4"/>
          <p:cNvSpPr txBox="1"/>
          <p:nvPr/>
        </p:nvSpPr>
        <p:spPr>
          <a:xfrm>
            <a:off x="508000" y="558800"/>
            <a:ext cx="3877985" cy="646331"/>
          </a:xfrm>
          <a:prstGeom prst="rect">
            <a:avLst/>
          </a:prstGeom>
          <a:noFill/>
        </p:spPr>
        <p:txBody>
          <a:bodyPr wrap="none" rtlCol="0">
            <a:spAutoFit/>
          </a:bodyPr>
          <a:lstStyle/>
          <a:p>
            <a:r>
              <a:rPr lang="ja-JP" altLang="en-US" sz="3600" dirty="0" smtClean="0"/>
              <a:t>仮説１の検証方法</a:t>
            </a:r>
            <a:endParaRPr kumimoji="1" lang="ja-JP" altLang="en-US" sz="3600" dirty="0"/>
          </a:p>
        </p:txBody>
      </p:sp>
      <p:sp>
        <p:nvSpPr>
          <p:cNvPr id="12" name="テキスト ボックス 13"/>
          <p:cNvSpPr txBox="1"/>
          <p:nvPr/>
        </p:nvSpPr>
        <p:spPr>
          <a:xfrm>
            <a:off x="10749002" y="202347"/>
            <a:ext cx="649537" cy="369332"/>
          </a:xfrm>
          <a:prstGeom prst="rect">
            <a:avLst/>
          </a:prstGeom>
          <a:noFill/>
        </p:spPr>
        <p:txBody>
          <a:bodyPr wrap="none" rtlCol="0">
            <a:spAutoFit/>
          </a:bodyPr>
          <a:lstStyle/>
          <a:p>
            <a:r>
              <a:rPr lang="ja-JP" altLang="en-US" b="1" dirty="0">
                <a:solidFill>
                  <a:prstClr val="black"/>
                </a:solidFill>
                <a:latin typeface="ＭＳ Ｐゴシック" panose="020B0600070205080204" pitchFamily="50" charset="-128"/>
                <a:ea typeface="ＭＳ Ｐゴシック" panose="020B0600070205080204" pitchFamily="50" charset="-128"/>
              </a:rPr>
              <a:t>検証</a:t>
            </a:r>
          </a:p>
        </p:txBody>
      </p:sp>
      <p:pic>
        <p:nvPicPr>
          <p:cNvPr id="3" name="図 2"/>
          <p:cNvPicPr>
            <a:picLocks noChangeAspect="1"/>
          </p:cNvPicPr>
          <p:nvPr/>
        </p:nvPicPr>
        <p:blipFill>
          <a:blip r:embed="rId3" cstate="print">
            <a:extLst>
              <a:ext uri="{28A0092B-C50C-407E-A947-70E740481C1C}">
                <a14:useLocalDpi xmlns:a14="http://schemas.microsoft.com/office/drawing/2010/main" xmlns=""/>
              </a:ext>
            </a:extLst>
          </a:blip>
          <a:stretch>
            <a:fillRect/>
          </a:stretch>
        </p:blipFill>
        <p:spPr>
          <a:xfrm>
            <a:off x="1366838" y="5882890"/>
            <a:ext cx="9458325" cy="895350"/>
          </a:xfrm>
          <a:prstGeom prst="rect">
            <a:avLst/>
          </a:prstGeom>
        </p:spPr>
      </p:pic>
    </p:spTree>
    <p:extLst>
      <p:ext uri="{BB962C8B-B14F-4D97-AF65-F5344CB8AC3E}">
        <p14:creationId xmlns:p14="http://schemas.microsoft.com/office/powerpoint/2010/main" xmlns="" val="377998225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 1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1298" y="2334126"/>
            <a:ext cx="5101389" cy="4523874"/>
          </a:xfrm>
          <a:prstGeom prst="rect">
            <a:avLst/>
          </a:prstGeom>
        </p:spPr>
      </p:pic>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55</a:t>
            </a:fld>
            <a:endParaRPr lang="ja-JP" altLang="en-US" dirty="0"/>
          </a:p>
        </p:txBody>
      </p:sp>
      <p:sp>
        <p:nvSpPr>
          <p:cNvPr id="3" name="テキスト ボックス 2"/>
          <p:cNvSpPr txBox="1"/>
          <p:nvPr/>
        </p:nvSpPr>
        <p:spPr>
          <a:xfrm>
            <a:off x="6362552" y="1840248"/>
            <a:ext cx="3877985" cy="646331"/>
          </a:xfrm>
          <a:prstGeom prst="rect">
            <a:avLst/>
          </a:prstGeom>
          <a:noFill/>
        </p:spPr>
        <p:txBody>
          <a:bodyPr wrap="none" rtlCol="0">
            <a:spAutoFit/>
          </a:bodyPr>
          <a:lstStyle/>
          <a:p>
            <a:r>
              <a:rPr lang="ja-JP" altLang="en-US" sz="3600" dirty="0"/>
              <a:t>アイくるガールズ</a:t>
            </a:r>
            <a:endParaRPr kumimoji="1" lang="ja-JP" altLang="en-US" sz="3600"/>
          </a:p>
        </p:txBody>
      </p:sp>
      <p:sp>
        <p:nvSpPr>
          <p:cNvPr id="4" name="テキスト ボックス 3"/>
          <p:cNvSpPr txBox="1"/>
          <p:nvPr/>
        </p:nvSpPr>
        <p:spPr>
          <a:xfrm>
            <a:off x="6791059" y="1410141"/>
            <a:ext cx="3005951" cy="400110"/>
          </a:xfrm>
          <a:prstGeom prst="rect">
            <a:avLst/>
          </a:prstGeom>
          <a:noFill/>
        </p:spPr>
        <p:txBody>
          <a:bodyPr wrap="none" rtlCol="0">
            <a:spAutoFit/>
          </a:bodyPr>
          <a:lstStyle/>
          <a:p>
            <a:r>
              <a:rPr lang="ja-JP" altLang="en-US" sz="2000" dirty="0"/>
              <a:t>いわき市ご当地アイドル</a:t>
            </a:r>
            <a:endParaRPr kumimoji="1" lang="ja-JP" altLang="en-US" sz="2000"/>
          </a:p>
        </p:txBody>
      </p:sp>
      <p:sp>
        <p:nvSpPr>
          <p:cNvPr id="11" name="テキスト ボックス 10"/>
          <p:cNvSpPr txBox="1"/>
          <p:nvPr/>
        </p:nvSpPr>
        <p:spPr>
          <a:xfrm>
            <a:off x="6964276" y="5522566"/>
            <a:ext cx="4011034" cy="646331"/>
          </a:xfrm>
          <a:prstGeom prst="rect">
            <a:avLst/>
          </a:prstGeom>
          <a:noFill/>
        </p:spPr>
        <p:txBody>
          <a:bodyPr wrap="none" rtlCol="0">
            <a:spAutoFit/>
          </a:bodyPr>
          <a:lstStyle/>
          <a:p>
            <a:r>
              <a:rPr kumimoji="1" lang="ja-JP" altLang="en-US"/>
              <a:t>・活発に活動を</a:t>
            </a:r>
            <a:r>
              <a:rPr lang="ja-JP" altLang="en-US"/>
              <a:t>行っている</a:t>
            </a:r>
            <a:endParaRPr lang="en-US" altLang="ja-JP"/>
          </a:p>
          <a:p>
            <a:r>
              <a:rPr kumimoji="1" lang="ja-JP" altLang="en-US"/>
              <a:t>・</a:t>
            </a:r>
            <a:r>
              <a:rPr lang="en-US" altLang="ja-JP" dirty="0"/>
              <a:t>A</a:t>
            </a:r>
            <a:r>
              <a:rPr lang="ja-JP" altLang="en-US"/>
              <a:t>班</a:t>
            </a:r>
            <a:r>
              <a:rPr lang="ja-JP" altLang="en-US" smtClean="0"/>
              <a:t>メンバー</a:t>
            </a:r>
            <a:r>
              <a:rPr kumimoji="1" lang="ja-JP" altLang="en-US" smtClean="0"/>
              <a:t>の</a:t>
            </a:r>
            <a:r>
              <a:rPr lang="ja-JP" altLang="en-US"/>
              <a:t>出身</a:t>
            </a:r>
            <a:r>
              <a:rPr kumimoji="1" lang="ja-JP" altLang="en-US"/>
              <a:t>地</a:t>
            </a:r>
            <a:r>
              <a:rPr lang="ja-JP" altLang="en-US" dirty="0"/>
              <a:t>で</a:t>
            </a:r>
            <a:r>
              <a:rPr lang="ja-JP" altLang="en-US"/>
              <a:t>あった</a:t>
            </a:r>
            <a:r>
              <a:rPr lang="ja-JP" altLang="en-US" smtClean="0"/>
              <a:t>ため</a:t>
            </a:r>
            <a:endParaRPr kumimoji="1" lang="ja-JP" altLang="en-US"/>
          </a:p>
        </p:txBody>
      </p:sp>
      <p:pic>
        <p:nvPicPr>
          <p:cNvPr id="14" name="図 13"/>
          <p:cNvPicPr>
            <a:picLocks noChangeAspect="1"/>
          </p:cNvPicPr>
          <p:nvPr/>
        </p:nvPicPr>
        <p:blipFill>
          <a:blip r:embed="rId3" cstate="print">
            <a:extLst>
              <a:ext uri="{28A0092B-C50C-407E-A947-70E740481C1C}">
                <a14:useLocalDpi xmlns:a14="http://schemas.microsoft.com/office/drawing/2010/main" xmlns=""/>
              </a:ext>
            </a:extLst>
          </a:blip>
          <a:stretch>
            <a:fillRect/>
          </a:stretch>
        </p:blipFill>
        <p:spPr>
          <a:xfrm>
            <a:off x="1160275" y="1286376"/>
            <a:ext cx="2362200" cy="1047750"/>
          </a:xfrm>
          <a:prstGeom prst="rect">
            <a:avLst/>
          </a:prstGeom>
        </p:spPr>
      </p:pic>
      <p:sp>
        <p:nvSpPr>
          <p:cNvPr id="16" name="テキスト ボックス 16"/>
          <p:cNvSpPr txBox="1"/>
          <p:nvPr/>
        </p:nvSpPr>
        <p:spPr>
          <a:xfrm>
            <a:off x="508000" y="558800"/>
            <a:ext cx="6647974" cy="646331"/>
          </a:xfrm>
          <a:prstGeom prst="rect">
            <a:avLst/>
          </a:prstGeom>
          <a:noFill/>
        </p:spPr>
        <p:txBody>
          <a:bodyPr wrap="none" rtlCol="0">
            <a:spAutoFit/>
          </a:bodyPr>
          <a:lstStyle/>
          <a:p>
            <a:r>
              <a:rPr lang="ja-JP" altLang="en-US" sz="3600" dirty="0" smtClean="0"/>
              <a:t>検証に使用したご当地アイドル</a:t>
            </a:r>
            <a:endParaRPr kumimoji="1" lang="ja-JP" altLang="en-US" sz="3600" dirty="0"/>
          </a:p>
        </p:txBody>
      </p:sp>
      <p:sp>
        <p:nvSpPr>
          <p:cNvPr id="17" name="テキスト ボックス 13"/>
          <p:cNvSpPr txBox="1"/>
          <p:nvPr/>
        </p:nvSpPr>
        <p:spPr>
          <a:xfrm>
            <a:off x="10749002" y="202347"/>
            <a:ext cx="649537" cy="369332"/>
          </a:xfrm>
          <a:prstGeom prst="rect">
            <a:avLst/>
          </a:prstGeom>
          <a:noFill/>
        </p:spPr>
        <p:txBody>
          <a:bodyPr wrap="none" rtlCol="0">
            <a:spAutoFit/>
          </a:bodyPr>
          <a:lstStyle/>
          <a:p>
            <a:r>
              <a:rPr lang="ja-JP" altLang="en-US" b="1" dirty="0">
                <a:solidFill>
                  <a:prstClr val="black"/>
                </a:solidFill>
                <a:latin typeface="ＭＳ Ｐゴシック" panose="020B0600070205080204" pitchFamily="50" charset="-128"/>
                <a:ea typeface="ＭＳ Ｐゴシック" panose="020B0600070205080204" pitchFamily="50" charset="-128"/>
              </a:rPr>
              <a:t>検証</a:t>
            </a:r>
          </a:p>
        </p:txBody>
      </p:sp>
      <p:pic>
        <p:nvPicPr>
          <p:cNvPr id="5" name="図 4"/>
          <p:cNvPicPr>
            <a:picLocks noChangeAspect="1"/>
          </p:cNvPicPr>
          <p:nvPr/>
        </p:nvPicPr>
        <p:blipFill>
          <a:blip r:embed="rId4" cstate="print">
            <a:extLst>
              <a:ext uri="{28A0092B-C50C-407E-A947-70E740481C1C}">
                <a14:useLocalDpi xmlns:a14="http://schemas.microsoft.com/office/drawing/2010/main" xmlns=""/>
              </a:ext>
            </a:extLst>
          </a:blip>
          <a:stretch>
            <a:fillRect/>
          </a:stretch>
        </p:blipFill>
        <p:spPr>
          <a:xfrm>
            <a:off x="5195887" y="2795838"/>
            <a:ext cx="6829425" cy="1800225"/>
          </a:xfrm>
          <a:prstGeom prst="rect">
            <a:avLst/>
          </a:prstGeom>
        </p:spPr>
      </p:pic>
      <p:sp>
        <p:nvSpPr>
          <p:cNvPr id="18" name="テキスト ボックス 5"/>
          <p:cNvSpPr txBox="1"/>
          <p:nvPr/>
        </p:nvSpPr>
        <p:spPr>
          <a:xfrm>
            <a:off x="6362552" y="4804095"/>
            <a:ext cx="1980029" cy="523220"/>
          </a:xfrm>
          <a:prstGeom prst="rect">
            <a:avLst/>
          </a:prstGeom>
          <a:noFill/>
        </p:spPr>
        <p:txBody>
          <a:bodyPr wrap="none" rtlCol="0">
            <a:spAutoFit/>
          </a:bodyPr>
          <a:lstStyle/>
          <a:p>
            <a:r>
              <a:rPr kumimoji="1" lang="ja-JP" altLang="en-US" sz="2800" dirty="0" smtClean="0"/>
              <a:t>選んだ理由</a:t>
            </a:r>
            <a:endParaRPr kumimoji="1" lang="ja-JP" altLang="en-US" sz="2800" dirty="0"/>
          </a:p>
        </p:txBody>
      </p:sp>
    </p:spTree>
    <p:extLst>
      <p:ext uri="{BB962C8B-B14F-4D97-AF65-F5344CB8AC3E}">
        <p14:creationId xmlns:p14="http://schemas.microsoft.com/office/powerpoint/2010/main" xmlns="" val="161413690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2349036" y="1352602"/>
            <a:ext cx="8513460" cy="646331"/>
          </a:xfrm>
          <a:prstGeom prst="rect">
            <a:avLst/>
          </a:prstGeom>
          <a:noFill/>
        </p:spPr>
        <p:txBody>
          <a:bodyPr wrap="square" rtlCol="0">
            <a:spAutoFit/>
          </a:bodyPr>
          <a:lstStyle/>
          <a:p>
            <a:r>
              <a:rPr lang="ja-JP" altLang="en-US" sz="3600" dirty="0">
                <a:solidFill>
                  <a:prstClr val="black"/>
                </a:solidFill>
              </a:rPr>
              <a:t>秋</a:t>
            </a:r>
            <a:r>
              <a:rPr lang="ja-JP" altLang="en-US" sz="3600" dirty="0" smtClean="0">
                <a:solidFill>
                  <a:prstClr val="black"/>
                </a:solidFill>
              </a:rPr>
              <a:t>葉原発　</a:t>
            </a:r>
            <a:r>
              <a:rPr lang="ja-JP" altLang="en-US" sz="3600" dirty="0">
                <a:solidFill>
                  <a:prstClr val="black"/>
                </a:solidFill>
              </a:rPr>
              <a:t>全国</a:t>
            </a:r>
            <a:r>
              <a:rPr lang="ja-JP" altLang="en-US" sz="3600" dirty="0" smtClean="0">
                <a:solidFill>
                  <a:prstClr val="black"/>
                </a:solidFill>
              </a:rPr>
              <a:t>アイドル</a:t>
            </a:r>
            <a:r>
              <a:rPr lang="ja-JP" altLang="en-US" sz="3600" smtClean="0">
                <a:solidFill>
                  <a:prstClr val="black"/>
                </a:solidFill>
              </a:rPr>
              <a:t>「</a:t>
            </a:r>
            <a:r>
              <a:rPr lang="en-US" altLang="ja-JP" sz="3600" smtClean="0">
                <a:solidFill>
                  <a:prstClr val="black"/>
                </a:solidFill>
              </a:rPr>
              <a:t>AKB48</a:t>
            </a:r>
            <a:r>
              <a:rPr lang="ja-JP" altLang="en-US" sz="3600" smtClean="0">
                <a:solidFill>
                  <a:prstClr val="black"/>
                </a:solidFill>
              </a:rPr>
              <a:t>」</a:t>
            </a:r>
            <a:endParaRPr lang="ja-JP" altLang="en-US" sz="3600" dirty="0">
              <a:solidFill>
                <a:prstClr val="black"/>
              </a:solidFill>
            </a:endParaRPr>
          </a:p>
        </p:txBody>
      </p:sp>
      <p:sp>
        <p:nvSpPr>
          <p:cNvPr id="14" name="テキスト ボックス 12"/>
          <p:cNvSpPr txBox="1"/>
          <p:nvPr/>
        </p:nvSpPr>
        <p:spPr>
          <a:xfrm>
            <a:off x="305610" y="386795"/>
            <a:ext cx="6186309" cy="646331"/>
          </a:xfrm>
          <a:prstGeom prst="rect">
            <a:avLst/>
          </a:prstGeom>
          <a:noFill/>
        </p:spPr>
        <p:txBody>
          <a:bodyPr wrap="none" rtlCol="0">
            <a:spAutoFit/>
          </a:bodyPr>
          <a:lstStyle/>
          <a:p>
            <a:r>
              <a:rPr lang="ja-JP" altLang="en-US" sz="3600" dirty="0" smtClean="0"/>
              <a:t>検証に使用した全国アイドル</a:t>
            </a:r>
            <a:endParaRPr kumimoji="1" lang="ja-JP" altLang="en-US" sz="3600" dirty="0"/>
          </a:p>
        </p:txBody>
      </p:sp>
      <p:sp>
        <p:nvSpPr>
          <p:cNvPr id="15" name="テキスト ボックス 13"/>
          <p:cNvSpPr txBox="1"/>
          <p:nvPr/>
        </p:nvSpPr>
        <p:spPr>
          <a:xfrm>
            <a:off x="10749002" y="202347"/>
            <a:ext cx="649537" cy="369332"/>
          </a:xfrm>
          <a:prstGeom prst="rect">
            <a:avLst/>
          </a:prstGeom>
          <a:noFill/>
        </p:spPr>
        <p:txBody>
          <a:bodyPr wrap="none" rtlCol="0">
            <a:spAutoFit/>
          </a:bodyPr>
          <a:lstStyle/>
          <a:p>
            <a:r>
              <a:rPr lang="ja-JP" altLang="en-US" b="1" dirty="0">
                <a:solidFill>
                  <a:prstClr val="black"/>
                </a:solidFill>
                <a:latin typeface="ＭＳ Ｐゴシック" panose="020B0600070205080204" pitchFamily="50" charset="-128"/>
                <a:ea typeface="ＭＳ Ｐゴシック" panose="020B0600070205080204" pitchFamily="50" charset="-128"/>
              </a:rPr>
              <a:t>検証</a:t>
            </a:r>
          </a:p>
        </p:txBody>
      </p:sp>
      <p:grpSp>
        <p:nvGrpSpPr>
          <p:cNvPr id="3" name="グループ化 2"/>
          <p:cNvGrpSpPr/>
          <p:nvPr/>
        </p:nvGrpSpPr>
        <p:grpSpPr>
          <a:xfrm>
            <a:off x="3016369" y="2114895"/>
            <a:ext cx="5626321" cy="2580446"/>
            <a:chOff x="3100591" y="2161003"/>
            <a:chExt cx="5626321" cy="2580446"/>
          </a:xfrm>
        </p:grpSpPr>
        <p:pic>
          <p:nvPicPr>
            <p:cNvPr id="11" name="図 11"/>
            <p:cNvPicPr>
              <a:picLocks noChangeAspect="1"/>
            </p:cNvPicPr>
            <p:nvPr/>
          </p:nvPicPr>
          <p:blipFill rotWithShape="1">
            <a:blip r:embed="rId2" cstate="print">
              <a:extLst>
                <a:ext uri="{28A0092B-C50C-407E-A947-70E740481C1C}">
                  <a14:useLocalDpi xmlns:a14="http://schemas.microsoft.com/office/drawing/2010/main" xmlns=""/>
                </a:ext>
              </a:extLst>
            </a:blip>
            <a:srcRect r="62714"/>
            <a:stretch/>
          </p:blipFill>
          <p:spPr>
            <a:xfrm>
              <a:off x="3100591" y="2161003"/>
              <a:ext cx="3869710" cy="2580446"/>
            </a:xfrm>
            <a:prstGeom prst="rect">
              <a:avLst/>
            </a:prstGeom>
          </p:spPr>
        </p:pic>
        <p:pic>
          <p:nvPicPr>
            <p:cNvPr id="9" name="図 11"/>
            <p:cNvPicPr>
              <a:picLocks noChangeAspect="1"/>
            </p:cNvPicPr>
            <p:nvPr/>
          </p:nvPicPr>
          <p:blipFill rotWithShape="1">
            <a:blip r:embed="rId2" cstate="print">
              <a:extLst>
                <a:ext uri="{28A0092B-C50C-407E-A947-70E740481C1C}">
                  <a14:useLocalDpi xmlns:a14="http://schemas.microsoft.com/office/drawing/2010/main" xmlns=""/>
                </a:ext>
              </a:extLst>
            </a:blip>
            <a:srcRect l="74544" r="8530"/>
            <a:stretch/>
          </p:blipFill>
          <p:spPr>
            <a:xfrm>
              <a:off x="6970301" y="2161003"/>
              <a:ext cx="1756611" cy="2580446"/>
            </a:xfrm>
            <a:prstGeom prst="rect">
              <a:avLst/>
            </a:prstGeom>
          </p:spPr>
        </p:pic>
      </p:grpSp>
      <p:pic>
        <p:nvPicPr>
          <p:cNvPr id="8" name="図 7"/>
          <p:cNvPicPr>
            <a:picLocks noChangeAspect="1"/>
          </p:cNvPicPr>
          <p:nvPr/>
        </p:nvPicPr>
        <p:blipFill>
          <a:blip r:embed="rId3" cstate="print">
            <a:extLst>
              <a:ext uri="{28A0092B-C50C-407E-A947-70E740481C1C}">
                <a14:useLocalDpi xmlns:a14="http://schemas.microsoft.com/office/drawing/2010/main" xmlns=""/>
              </a:ext>
            </a:extLst>
          </a:blip>
          <a:stretch>
            <a:fillRect/>
          </a:stretch>
        </p:blipFill>
        <p:spPr>
          <a:xfrm>
            <a:off x="2349036" y="4956258"/>
            <a:ext cx="7324725" cy="1685925"/>
          </a:xfrm>
          <a:prstGeom prst="rect">
            <a:avLst/>
          </a:prstGeom>
        </p:spPr>
      </p:pic>
      <p:sp>
        <p:nvSpPr>
          <p:cNvPr id="10" name="スライド番号プレースホルダー 1"/>
          <p:cNvSpPr>
            <a:spLocks noGrp="1"/>
          </p:cNvSpPr>
          <p:nvPr>
            <p:ph type="sldNum" sz="quarter" idx="12"/>
          </p:nvPr>
        </p:nvSpPr>
        <p:spPr>
          <a:xfrm>
            <a:off x="8610600" y="6356350"/>
            <a:ext cx="2743200" cy="365125"/>
          </a:xfrm>
        </p:spPr>
        <p:txBody>
          <a:bodyPr/>
          <a:lstStyle/>
          <a:p>
            <a:r>
              <a:rPr lang="en-US" altLang="ja-JP" dirty="0" smtClean="0"/>
              <a:t>56</a:t>
            </a:r>
          </a:p>
        </p:txBody>
      </p:sp>
    </p:spTree>
    <p:extLst>
      <p:ext uri="{BB962C8B-B14F-4D97-AF65-F5344CB8AC3E}">
        <p14:creationId xmlns:p14="http://schemas.microsoft.com/office/powerpoint/2010/main" xmlns="" val="117819790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57</a:t>
            </a:fld>
            <a:endParaRPr lang="ja-JP" altLang="en-US"/>
          </a:p>
        </p:txBody>
      </p:sp>
      <p:sp>
        <p:nvSpPr>
          <p:cNvPr id="6" name="テキスト ボックス 3"/>
          <p:cNvSpPr txBox="1"/>
          <p:nvPr/>
        </p:nvSpPr>
        <p:spPr>
          <a:xfrm>
            <a:off x="508000" y="558800"/>
            <a:ext cx="6186309" cy="646331"/>
          </a:xfrm>
          <a:prstGeom prst="rect">
            <a:avLst/>
          </a:prstGeom>
          <a:noFill/>
        </p:spPr>
        <p:txBody>
          <a:bodyPr wrap="none" rtlCol="0">
            <a:spAutoFit/>
          </a:bodyPr>
          <a:lstStyle/>
          <a:p>
            <a:r>
              <a:rPr kumimoji="1" lang="ja-JP" altLang="en-US" sz="3600" dirty="0" smtClean="0"/>
              <a:t>本調査（仮説</a:t>
            </a:r>
            <a:r>
              <a:rPr lang="ja-JP" altLang="en-US" sz="3600" dirty="0"/>
              <a:t>１</a:t>
            </a:r>
            <a:r>
              <a:rPr kumimoji="1" lang="ja-JP" altLang="en-US" sz="3600" dirty="0" smtClean="0"/>
              <a:t>）の調査概要</a:t>
            </a:r>
            <a:endParaRPr kumimoji="1" lang="ja-JP" altLang="en-US" sz="3600" dirty="0"/>
          </a:p>
        </p:txBody>
      </p:sp>
      <p:sp>
        <p:nvSpPr>
          <p:cNvPr id="7" name="テキスト ボックス 13"/>
          <p:cNvSpPr txBox="1"/>
          <p:nvPr/>
        </p:nvSpPr>
        <p:spPr>
          <a:xfrm>
            <a:off x="10749002" y="202347"/>
            <a:ext cx="649537" cy="369332"/>
          </a:xfrm>
          <a:prstGeom prst="rect">
            <a:avLst/>
          </a:prstGeom>
          <a:noFill/>
        </p:spPr>
        <p:txBody>
          <a:bodyPr wrap="none" rtlCol="0">
            <a:spAutoFit/>
          </a:bodyPr>
          <a:lstStyle/>
          <a:p>
            <a:r>
              <a:rPr lang="ja-JP" altLang="en-US" b="1" dirty="0">
                <a:solidFill>
                  <a:prstClr val="black"/>
                </a:solidFill>
                <a:latin typeface="ＭＳ Ｐゴシック" panose="020B0600070205080204" pitchFamily="50" charset="-128"/>
                <a:ea typeface="ＭＳ Ｐゴシック" panose="020B0600070205080204" pitchFamily="50" charset="-128"/>
              </a:rPr>
              <a:t>検証</a:t>
            </a:r>
          </a:p>
        </p:txBody>
      </p:sp>
      <p:pic>
        <p:nvPicPr>
          <p:cNvPr id="3" name="図 3"/>
          <p:cNvPicPr>
            <a:picLocks noChangeAspect="1"/>
          </p:cNvPicPr>
          <p:nvPr/>
        </p:nvPicPr>
        <p:blipFill>
          <a:blip r:embed="rId2" cstate="email">
            <a:extLst>
              <a:ext uri="{28A0092B-C50C-407E-A947-70E740481C1C}">
                <a14:useLocalDpi xmlns:a14="http://schemas.microsoft.com/office/drawing/2010/main" xmlns=""/>
              </a:ext>
            </a:extLst>
          </a:blip>
          <a:stretch>
            <a:fillRect/>
          </a:stretch>
        </p:blipFill>
        <p:spPr>
          <a:xfrm>
            <a:off x="690602" y="1502945"/>
            <a:ext cx="10058400" cy="4683471"/>
          </a:xfrm>
          <a:prstGeom prst="rect">
            <a:avLst/>
          </a:prstGeom>
        </p:spPr>
      </p:pic>
    </p:spTree>
    <p:extLst>
      <p:ext uri="{BB962C8B-B14F-4D97-AF65-F5344CB8AC3E}">
        <p14:creationId xmlns:p14="http://schemas.microsoft.com/office/powerpoint/2010/main" xmlns="" val="271756411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58</a:t>
            </a:fld>
            <a:endParaRPr lang="ja-JP" altLang="en-US" dirty="0"/>
          </a:p>
        </p:txBody>
      </p:sp>
      <p:sp>
        <p:nvSpPr>
          <p:cNvPr id="4" name="テキスト ボックス 5"/>
          <p:cNvSpPr txBox="1"/>
          <p:nvPr/>
        </p:nvSpPr>
        <p:spPr>
          <a:xfrm>
            <a:off x="1586509" y="1541956"/>
            <a:ext cx="9520555" cy="523220"/>
          </a:xfrm>
          <a:prstGeom prst="rect">
            <a:avLst/>
          </a:prstGeom>
          <a:noFill/>
        </p:spPr>
        <p:txBody>
          <a:bodyPr wrap="none" rtlCol="0">
            <a:spAutoFit/>
          </a:bodyPr>
          <a:lstStyle/>
          <a:p>
            <a:r>
              <a:rPr lang="ja-JP" altLang="en-US" sz="2800" dirty="0" smtClean="0"/>
              <a:t>予想と結果は応援と興味に正の関連性がある結果になる。</a:t>
            </a:r>
            <a:endParaRPr kumimoji="1" lang="ja-JP" altLang="en-US" sz="2800" dirty="0"/>
          </a:p>
        </p:txBody>
      </p:sp>
      <p:sp>
        <p:nvSpPr>
          <p:cNvPr id="29" name="テキスト ボックス 25"/>
          <p:cNvSpPr txBox="1"/>
          <p:nvPr/>
        </p:nvSpPr>
        <p:spPr>
          <a:xfrm>
            <a:off x="283148" y="373813"/>
            <a:ext cx="8956298" cy="646331"/>
          </a:xfrm>
          <a:prstGeom prst="rect">
            <a:avLst/>
          </a:prstGeom>
          <a:noFill/>
        </p:spPr>
        <p:txBody>
          <a:bodyPr wrap="none" rtlCol="0">
            <a:spAutoFit/>
          </a:bodyPr>
          <a:lstStyle/>
          <a:p>
            <a:r>
              <a:rPr kumimoji="1" lang="ja-JP" altLang="en-US" sz="3600" dirty="0" smtClean="0"/>
              <a:t>仮説１が支持される場合に予想される結果</a:t>
            </a:r>
            <a:endParaRPr kumimoji="1" lang="ja-JP" altLang="en-US" sz="3600" dirty="0"/>
          </a:p>
        </p:txBody>
      </p:sp>
      <p:sp>
        <p:nvSpPr>
          <p:cNvPr id="30" name="テキスト ボックス 13"/>
          <p:cNvSpPr txBox="1"/>
          <p:nvPr/>
        </p:nvSpPr>
        <p:spPr>
          <a:xfrm>
            <a:off x="10749002" y="202347"/>
            <a:ext cx="649537" cy="369332"/>
          </a:xfrm>
          <a:prstGeom prst="rect">
            <a:avLst/>
          </a:prstGeom>
          <a:noFill/>
        </p:spPr>
        <p:txBody>
          <a:bodyPr wrap="none" rtlCol="0">
            <a:spAutoFit/>
          </a:bodyPr>
          <a:lstStyle/>
          <a:p>
            <a:r>
              <a:rPr lang="ja-JP" altLang="en-US" b="1" dirty="0">
                <a:solidFill>
                  <a:prstClr val="black"/>
                </a:solidFill>
                <a:latin typeface="ＭＳ Ｐゴシック" panose="020B0600070205080204" pitchFamily="50" charset="-128"/>
                <a:ea typeface="ＭＳ Ｐゴシック" panose="020B0600070205080204" pitchFamily="50" charset="-128"/>
              </a:rPr>
              <a:t>検証</a:t>
            </a:r>
          </a:p>
        </p:txBody>
      </p:sp>
      <p:sp>
        <p:nvSpPr>
          <p:cNvPr id="17" name="左右矢印 14"/>
          <p:cNvSpPr/>
          <p:nvPr/>
        </p:nvSpPr>
        <p:spPr>
          <a:xfrm rot="5400000">
            <a:off x="3890889" y="4100493"/>
            <a:ext cx="1567012" cy="470379"/>
          </a:xfrm>
          <a:prstGeom prst="leftRightArrow">
            <a:avLst>
              <a:gd name="adj1" fmla="val 45125"/>
              <a:gd name="adj2" fmla="val 62188"/>
            </a:avLst>
          </a:prstGeom>
          <a:solidFill>
            <a:srgbClr val="00B050"/>
          </a:solidFill>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cxnSp>
        <p:nvCxnSpPr>
          <p:cNvPr id="5" name="直線矢印コネクタ 4"/>
          <p:cNvCxnSpPr/>
          <p:nvPr/>
        </p:nvCxnSpPr>
        <p:spPr>
          <a:xfrm>
            <a:off x="5137483" y="2911643"/>
            <a:ext cx="3960000"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3" name="図 6"/>
          <p:cNvPicPr>
            <a:picLocks noChangeAspect="1"/>
          </p:cNvPicPr>
          <p:nvPr/>
        </p:nvPicPr>
        <p:blipFill>
          <a:blip r:embed="rId2" cstate="print">
            <a:extLst>
              <a:ext uri="{28A0092B-C50C-407E-A947-70E740481C1C}">
                <a14:useLocalDpi xmlns:a14="http://schemas.microsoft.com/office/drawing/2010/main" xmlns=""/>
              </a:ext>
            </a:extLst>
          </a:blip>
          <a:stretch>
            <a:fillRect/>
          </a:stretch>
        </p:blipFill>
        <p:spPr>
          <a:xfrm>
            <a:off x="1194636" y="2741868"/>
            <a:ext cx="9201150" cy="847725"/>
          </a:xfrm>
          <a:prstGeom prst="rect">
            <a:avLst/>
          </a:prstGeom>
        </p:spPr>
      </p:pic>
      <p:pic>
        <p:nvPicPr>
          <p:cNvPr id="6" name="図 7"/>
          <p:cNvPicPr>
            <a:picLocks noChangeAspect="1"/>
          </p:cNvPicPr>
          <p:nvPr/>
        </p:nvPicPr>
        <p:blipFill>
          <a:blip r:embed="rId3" cstate="print">
            <a:extLst>
              <a:ext uri="{28A0092B-C50C-407E-A947-70E740481C1C}">
                <a14:useLocalDpi xmlns:a14="http://schemas.microsoft.com/office/drawing/2010/main" xmlns=""/>
              </a:ext>
            </a:extLst>
          </a:blip>
          <a:stretch>
            <a:fillRect/>
          </a:stretch>
        </p:blipFill>
        <p:spPr>
          <a:xfrm>
            <a:off x="1194636" y="5173576"/>
            <a:ext cx="9201150" cy="504825"/>
          </a:xfrm>
          <a:prstGeom prst="rect">
            <a:avLst/>
          </a:prstGeom>
        </p:spPr>
      </p:pic>
    </p:spTree>
    <p:extLst>
      <p:ext uri="{BB962C8B-B14F-4D97-AF65-F5344CB8AC3E}">
        <p14:creationId xmlns:p14="http://schemas.microsoft.com/office/powerpoint/2010/main" xmlns="" val="337054737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59</a:t>
            </a:fld>
            <a:endParaRPr lang="ja-JP" altLang="en-US"/>
          </a:p>
        </p:txBody>
      </p:sp>
      <p:sp>
        <p:nvSpPr>
          <p:cNvPr id="4" name="テキスト ボックス 4"/>
          <p:cNvSpPr txBox="1"/>
          <p:nvPr/>
        </p:nvSpPr>
        <p:spPr>
          <a:xfrm>
            <a:off x="508000" y="558800"/>
            <a:ext cx="6647974" cy="646331"/>
          </a:xfrm>
          <a:prstGeom prst="rect">
            <a:avLst/>
          </a:prstGeom>
          <a:noFill/>
        </p:spPr>
        <p:txBody>
          <a:bodyPr wrap="none" rtlCol="0">
            <a:spAutoFit/>
          </a:bodyPr>
          <a:lstStyle/>
          <a:p>
            <a:r>
              <a:rPr kumimoji="1" lang="ja-JP" altLang="en-US" sz="3600" dirty="0" smtClean="0"/>
              <a:t>仮説１の検証結果（回帰分析）</a:t>
            </a:r>
            <a:endParaRPr kumimoji="1" lang="ja-JP" altLang="en-US" sz="3600" dirty="0"/>
          </a:p>
        </p:txBody>
      </p:sp>
      <p:sp>
        <p:nvSpPr>
          <p:cNvPr id="5" name="テキスト ボックス 13"/>
          <p:cNvSpPr txBox="1"/>
          <p:nvPr/>
        </p:nvSpPr>
        <p:spPr>
          <a:xfrm>
            <a:off x="10749002" y="202347"/>
            <a:ext cx="649537" cy="369332"/>
          </a:xfrm>
          <a:prstGeom prst="rect">
            <a:avLst/>
          </a:prstGeom>
          <a:noFill/>
        </p:spPr>
        <p:txBody>
          <a:bodyPr wrap="none" rtlCol="0">
            <a:spAutoFit/>
          </a:bodyPr>
          <a:lstStyle/>
          <a:p>
            <a:r>
              <a:rPr lang="ja-JP" altLang="en-US" b="1" dirty="0">
                <a:solidFill>
                  <a:prstClr val="black"/>
                </a:solidFill>
                <a:latin typeface="ＭＳ Ｐゴシック" panose="020B0600070205080204" pitchFamily="50" charset="-128"/>
                <a:ea typeface="ＭＳ Ｐゴシック" panose="020B0600070205080204" pitchFamily="50" charset="-128"/>
              </a:rPr>
              <a:t>検証</a:t>
            </a:r>
          </a:p>
        </p:txBody>
      </p:sp>
    </p:spTree>
    <p:extLst>
      <p:ext uri="{BB962C8B-B14F-4D97-AF65-F5344CB8AC3E}">
        <p14:creationId xmlns:p14="http://schemas.microsoft.com/office/powerpoint/2010/main" xmlns="" val="17498402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fld id="{3F77E22E-D6F1-4B21-AE73-C7A4474996E0}" type="slidenum">
              <a:rPr lang="ja-JP" altLang="en-US" smtClean="0"/>
              <a:pPr/>
              <a:t>6</a:t>
            </a:fld>
            <a:endParaRPr lang="ja-JP" altLang="en-US"/>
          </a:p>
        </p:txBody>
      </p:sp>
      <p:sp>
        <p:nvSpPr>
          <p:cNvPr id="4" name="テキスト ボックス 23"/>
          <p:cNvSpPr txBox="1"/>
          <p:nvPr/>
        </p:nvSpPr>
        <p:spPr>
          <a:xfrm>
            <a:off x="508000" y="558800"/>
            <a:ext cx="4801314" cy="646331"/>
          </a:xfrm>
          <a:prstGeom prst="rect">
            <a:avLst/>
          </a:prstGeom>
          <a:noFill/>
        </p:spPr>
        <p:txBody>
          <a:bodyPr wrap="none" rtlCol="0">
            <a:spAutoFit/>
          </a:bodyPr>
          <a:lstStyle/>
          <a:p>
            <a:r>
              <a:rPr lang="ja-JP" altLang="en-US" sz="3600"/>
              <a:t>地域活性化活動の</a:t>
            </a:r>
            <a:r>
              <a:rPr lang="ja-JP" altLang="en-US" sz="3600" smtClean="0"/>
              <a:t>事例</a:t>
            </a:r>
            <a:endParaRPr kumimoji="1" lang="ja-JP" altLang="en-US" sz="3600"/>
          </a:p>
        </p:txBody>
      </p:sp>
      <p:sp>
        <p:nvSpPr>
          <p:cNvPr id="5" name="テキスト ボックス 1"/>
          <p:cNvSpPr txBox="1"/>
          <p:nvPr/>
        </p:nvSpPr>
        <p:spPr>
          <a:xfrm>
            <a:off x="10749002" y="202347"/>
            <a:ext cx="1107996" cy="369332"/>
          </a:xfrm>
          <a:prstGeom prst="rect">
            <a:avLst/>
          </a:prstGeom>
          <a:noFill/>
        </p:spPr>
        <p:txBody>
          <a:bodyPr wrap="none" rtlCol="0">
            <a:spAutoFit/>
          </a:bodyPr>
          <a:lstStyle/>
          <a:p>
            <a:r>
              <a:rPr kumimoji="1" lang="ja-JP" altLang="en-US" b="1" smtClean="0">
                <a:latin typeface="ＭＳ Ｐゴシック" panose="020B0600070205080204" pitchFamily="50" charset="-128"/>
                <a:ea typeface="ＭＳ Ｐゴシック" panose="020B0600070205080204" pitchFamily="50" charset="-128"/>
              </a:rPr>
              <a:t>現状分析</a:t>
            </a:r>
            <a:endParaRPr kumimoji="1" lang="ja-JP" altLang="en-US" b="1">
              <a:latin typeface="ＭＳ Ｐゴシック" panose="020B0600070205080204" pitchFamily="50" charset="-128"/>
              <a:ea typeface="ＭＳ Ｐゴシック" panose="020B0600070205080204" pitchFamily="50" charset="-128"/>
            </a:endParaRPr>
          </a:p>
        </p:txBody>
      </p:sp>
      <p:sp>
        <p:nvSpPr>
          <p:cNvPr id="2" name="テキスト ボックス 7"/>
          <p:cNvSpPr txBox="1"/>
          <p:nvPr/>
        </p:nvSpPr>
        <p:spPr>
          <a:xfrm>
            <a:off x="548268" y="1681336"/>
            <a:ext cx="5036024" cy="646331"/>
          </a:xfrm>
          <a:prstGeom prst="rect">
            <a:avLst/>
          </a:prstGeom>
          <a:noFill/>
        </p:spPr>
        <p:txBody>
          <a:bodyPr wrap="square" rtlCol="0">
            <a:spAutoFit/>
          </a:bodyPr>
          <a:lstStyle/>
          <a:p>
            <a:endParaRPr lang="ja-JP" altLang="en-US"/>
          </a:p>
          <a:p>
            <a:endParaRPr kumimoji="1" lang="ja-JP" altLang="en-US"/>
          </a:p>
        </p:txBody>
      </p:sp>
      <p:sp>
        <p:nvSpPr>
          <p:cNvPr id="6" name="文本框 5"/>
          <p:cNvSpPr txBox="1"/>
          <p:nvPr/>
        </p:nvSpPr>
        <p:spPr>
          <a:xfrm>
            <a:off x="417274" y="1376611"/>
            <a:ext cx="9784080" cy="1938992"/>
          </a:xfrm>
          <a:prstGeom prst="rect">
            <a:avLst/>
          </a:prstGeom>
        </p:spPr>
        <p:txBody>
          <a:bodyPr wrap="square" rtlCol="0" anchor="t">
            <a:spAutoFit/>
          </a:bodyPr>
          <a:lstStyle/>
          <a:p>
            <a:r>
              <a:rPr lang="zh-CN" altLang="en-US" sz="2400" b="1">
                <a:latin typeface="メイリオ" panose="020B0604030504040204" pitchFamily="50" charset="-128"/>
                <a:ea typeface="メイリオ" panose="020B0604030504040204" pitchFamily="50" charset="-128"/>
                <a:cs typeface="メイリオ" panose="020B0604030504040204" pitchFamily="50" charset="-128"/>
              </a:rPr>
              <a:t>長浜市​の </a:t>
            </a:r>
            <a:r>
              <a:rPr lang="ja-JP" altLang="en-US" sz="2400" b="1">
                <a:latin typeface="メイリオ" panose="020B0604030504040204" pitchFamily="50" charset="-128"/>
                <a:ea typeface="メイリオ" panose="020B0604030504040204" pitchFamily="50" charset="-128"/>
                <a:cs typeface="メイリオ" panose="020B0604030504040204" pitchFamily="50" charset="-128"/>
              </a:rPr>
              <a:t>街づくり</a:t>
            </a:r>
            <a:r>
              <a:rPr lang="en-US" altLang="ja-JP" sz="2400" b="1">
                <a:latin typeface="メイリオ" panose="020B0604030504040204" pitchFamily="50" charset="-128"/>
                <a:ea typeface="メイリオ" panose="020B0604030504040204" pitchFamily="50" charset="-128"/>
                <a:cs typeface="メイリオ" panose="020B0604030504040204" pitchFamily="50" charset="-128"/>
              </a:rPr>
              <a:t>:</a:t>
            </a:r>
            <a:endParaRPr lang="zh-CN" altLang="en-US" sz="240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smtClean="0">
                <a:latin typeface="メイリオ" panose="020B0604030504040204" pitchFamily="50" charset="-128"/>
                <a:ea typeface="メイリオ" panose="020B0604030504040204" pitchFamily="50" charset="-128"/>
                <a:cs typeface="メイリオ" panose="020B0604030504040204" pitchFamily="50" charset="-128"/>
              </a:rPr>
              <a:t>滋賀県</a:t>
            </a:r>
            <a:r>
              <a:rPr lang="ja-JP" altLang="en-US" sz="2400">
                <a:latin typeface="メイリオ" panose="020B0604030504040204" pitchFamily="50" charset="-128"/>
                <a:ea typeface="メイリオ" panose="020B0604030504040204" pitchFamily="50" charset="-128"/>
                <a:cs typeface="メイリオ" panose="020B0604030504040204" pitchFamily="50" charset="-128"/>
              </a:rPr>
              <a:t>長浜市</a:t>
            </a:r>
            <a:r>
              <a:rPr lang="ja-JP" altLang="en-US" sz="2400" smtClean="0">
                <a:latin typeface="メイリオ" panose="020B0604030504040204" pitchFamily="50" charset="-128"/>
                <a:ea typeface="メイリオ" panose="020B0604030504040204" pitchFamily="50" charset="-128"/>
                <a:cs typeface="メイリオ" panose="020B0604030504040204" pitchFamily="50" charset="-128"/>
              </a:rPr>
              <a:t>は江戸期</a:t>
            </a:r>
            <a:r>
              <a:rPr lang="ja-JP" altLang="en-US" sz="2400">
                <a:latin typeface="メイリオ" panose="020B0604030504040204" pitchFamily="50" charset="-128"/>
                <a:ea typeface="メイリオ" panose="020B0604030504040204" pitchFamily="50" charset="-128"/>
                <a:cs typeface="メイリオ" panose="020B0604030504040204" pitchFamily="50" charset="-128"/>
              </a:rPr>
              <a:t>や明治期の町家や古民家を生かした街並み</a:t>
            </a:r>
            <a:r>
              <a:rPr lang="ja-JP" altLang="en-US" sz="2400" smtClean="0">
                <a:latin typeface="メイリオ" panose="020B0604030504040204" pitchFamily="50" charset="-128"/>
                <a:ea typeface="メイリオ" panose="020B0604030504040204" pitchFamily="50" charset="-128"/>
                <a:cs typeface="メイリオ" panose="020B0604030504040204" pitchFamily="50" charset="-128"/>
              </a:rPr>
              <a:t>を</a:t>
            </a:r>
            <a:endParaRPr lang="en-US" altLang="ja-JP" sz="240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smtClean="0">
                <a:latin typeface="メイリオ" panose="020B0604030504040204" pitchFamily="50" charset="-128"/>
                <a:ea typeface="メイリオ" panose="020B0604030504040204" pitchFamily="50" charset="-128"/>
                <a:cs typeface="メイリオ" panose="020B0604030504040204" pitchFamily="50" charset="-128"/>
              </a:rPr>
              <a:t>整備</a:t>
            </a:r>
            <a:r>
              <a:rPr lang="ja-JP" altLang="en-US" sz="2400">
                <a:latin typeface="メイリオ" panose="020B0604030504040204" pitchFamily="50" charset="-128"/>
                <a:ea typeface="メイリオ" panose="020B0604030504040204" pitchFamily="50" charset="-128"/>
                <a:cs typeface="メイリオ" panose="020B0604030504040204" pitchFamily="50" charset="-128"/>
              </a:rPr>
              <a:t>し観光地にした。</a:t>
            </a:r>
            <a:endParaRPr lang="en-US" altLang="ja-JP" sz="240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smtClean="0">
                <a:latin typeface="メイリオ" panose="020B0604030504040204" pitchFamily="50" charset="-128"/>
                <a:ea typeface="メイリオ" panose="020B0604030504040204" pitchFamily="50" charset="-128"/>
                <a:cs typeface="メイリオ" panose="020B0604030504040204" pitchFamily="50" charset="-128"/>
              </a:rPr>
              <a:t>その</a:t>
            </a:r>
            <a:r>
              <a:rPr lang="ja-JP" altLang="en-US" sz="2400">
                <a:latin typeface="メイリオ" panose="020B0604030504040204" pitchFamily="50" charset="-128"/>
                <a:ea typeface="メイリオ" panose="020B0604030504040204" pitchFamily="50" charset="-128"/>
                <a:cs typeface="メイリオ" panose="020B0604030504040204" pitchFamily="50" charset="-128"/>
              </a:rPr>
              <a:t>結果、年間</a:t>
            </a:r>
            <a:r>
              <a:rPr lang="en-US" altLang="ja-JP" sz="2400">
                <a:latin typeface="メイリオ" panose="020B0604030504040204" pitchFamily="50" charset="-128"/>
                <a:ea typeface="メイリオ" panose="020B0604030504040204" pitchFamily="50" charset="-128"/>
                <a:cs typeface="メイリオ" panose="020B0604030504040204" pitchFamily="50" charset="-128"/>
              </a:rPr>
              <a:t>200</a:t>
            </a:r>
            <a:r>
              <a:rPr lang="ja-JP" altLang="en-US" sz="2400">
                <a:latin typeface="メイリオ" panose="020B0604030504040204" pitchFamily="50" charset="-128"/>
                <a:ea typeface="メイリオ" panose="020B0604030504040204" pitchFamily="50" charset="-128"/>
                <a:cs typeface="メイリオ" panose="020B0604030504040204" pitchFamily="50" charset="-128"/>
              </a:rPr>
              <a:t>万人を超える人</a:t>
            </a:r>
            <a:r>
              <a:rPr lang="zh-CN" altLang="en-US" sz="2400">
                <a:latin typeface="メイリオ" panose="020B0604030504040204" pitchFamily="50" charset="-128"/>
                <a:ea typeface="メイリオ" panose="020B0604030504040204" pitchFamily="50" charset="-128"/>
                <a:cs typeface="メイリオ" panose="020B0604030504040204" pitchFamily="50" charset="-128"/>
              </a:rPr>
              <a:t>々</a:t>
            </a:r>
            <a:r>
              <a:rPr lang="ja-JP" altLang="en-US" sz="2400">
                <a:latin typeface="メイリオ" panose="020B0604030504040204" pitchFamily="50" charset="-128"/>
                <a:ea typeface="メイリオ" panose="020B0604030504040204" pitchFamily="50" charset="-128"/>
                <a:cs typeface="メイリオ" panose="020B0604030504040204" pitchFamily="50" charset="-128"/>
              </a:rPr>
              <a:t>が訪れている</a:t>
            </a:r>
            <a:r>
              <a:rPr lang="ja-JP" altLang="en-US" sz="240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40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smtClean="0">
                <a:latin typeface="メイリオ" panose="020B0604030504040204" pitchFamily="50" charset="-128"/>
                <a:ea typeface="メイリオ" panose="020B0604030504040204" pitchFamily="50" charset="-128"/>
                <a:cs typeface="メイリオ" panose="020B0604030504040204" pitchFamily="50" charset="-128"/>
              </a:rPr>
              <a:t>経済</a:t>
            </a:r>
            <a:r>
              <a:rPr lang="ja-JP" altLang="en-US" sz="2400">
                <a:latin typeface="メイリオ" panose="020B0604030504040204" pitchFamily="50" charset="-128"/>
                <a:ea typeface="メイリオ" panose="020B0604030504040204" pitchFamily="50" charset="-128"/>
                <a:cs typeface="メイリオ" panose="020B0604030504040204" pitchFamily="50" charset="-128"/>
              </a:rPr>
              <a:t>効果は毎年</a:t>
            </a:r>
            <a:r>
              <a:rPr lang="en-US" altLang="ja-JP" sz="2400">
                <a:latin typeface="メイリオ" panose="020B0604030504040204" pitchFamily="50" charset="-128"/>
                <a:ea typeface="メイリオ" panose="020B0604030504040204" pitchFamily="50" charset="-128"/>
                <a:cs typeface="メイリオ" panose="020B0604030504040204" pitchFamily="50" charset="-128"/>
              </a:rPr>
              <a:t>150</a:t>
            </a:r>
            <a:r>
              <a:rPr lang="ja-JP" altLang="en-US" sz="2400">
                <a:latin typeface="メイリオ" panose="020B0604030504040204" pitchFamily="50" charset="-128"/>
                <a:ea typeface="メイリオ" panose="020B0604030504040204" pitchFamily="50" charset="-128"/>
                <a:cs typeface="メイリオ" panose="020B0604030504040204" pitchFamily="50" charset="-128"/>
              </a:rPr>
              <a:t>億円から</a:t>
            </a:r>
            <a:r>
              <a:rPr lang="en-US" altLang="ja-JP" sz="2400">
                <a:latin typeface="メイリオ" panose="020B0604030504040204" pitchFamily="50" charset="-128"/>
                <a:ea typeface="メイリオ" panose="020B0604030504040204" pitchFamily="50" charset="-128"/>
                <a:cs typeface="メイリオ" panose="020B0604030504040204" pitchFamily="50" charset="-128"/>
              </a:rPr>
              <a:t>200</a:t>
            </a:r>
            <a:r>
              <a:rPr lang="ja-JP" altLang="en-US" sz="2400">
                <a:latin typeface="メイリオ" panose="020B0604030504040204" pitchFamily="50" charset="-128"/>
                <a:ea typeface="メイリオ" panose="020B0604030504040204" pitchFamily="50" charset="-128"/>
                <a:cs typeface="メイリオ" panose="020B0604030504040204" pitchFamily="50" charset="-128"/>
              </a:rPr>
              <a:t>億円ほどである。</a:t>
            </a:r>
            <a:endParaRPr lang="zh-CN" altLang="en-US" sz="240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 name="文本框 6"/>
          <p:cNvSpPr txBox="1"/>
          <p:nvPr/>
        </p:nvSpPr>
        <p:spPr>
          <a:xfrm>
            <a:off x="417274" y="3487083"/>
            <a:ext cx="9809817" cy="2954655"/>
          </a:xfrm>
          <a:prstGeom prst="rect">
            <a:avLst/>
          </a:prstGeom>
        </p:spPr>
        <p:txBody>
          <a:bodyPr wrap="square" rtlCol="0" anchor="t">
            <a:spAutoFit/>
          </a:bodyPr>
          <a:lstStyle/>
          <a:p>
            <a:r>
              <a:rPr lang="ja-JP" altLang="en-US" sz="2400" b="1">
                <a:latin typeface="+mn-ea"/>
              </a:rPr>
              <a:t>海士町の</a:t>
            </a:r>
            <a:r>
              <a:rPr lang="en-US" altLang="ja-JP" sz="2400" b="1">
                <a:latin typeface="+mn-ea"/>
              </a:rPr>
              <a:t>I</a:t>
            </a:r>
            <a:r>
              <a:rPr lang="ja-JP" altLang="en-US" sz="2400" b="1">
                <a:latin typeface="+mn-ea"/>
              </a:rPr>
              <a:t>ターンと</a:t>
            </a:r>
            <a:r>
              <a:rPr lang="en-US" altLang="ja-JP" sz="2400" b="1">
                <a:latin typeface="+mn-ea"/>
              </a:rPr>
              <a:t>U</a:t>
            </a:r>
            <a:r>
              <a:rPr lang="ja-JP" altLang="en-US" sz="2400" b="1">
                <a:latin typeface="+mn-ea"/>
              </a:rPr>
              <a:t>ターン</a:t>
            </a:r>
            <a:r>
              <a:rPr lang="ja-JP" altLang="en-US" sz="2400" b="1" smtClean="0">
                <a:latin typeface="+mn-ea"/>
              </a:rPr>
              <a:t>：</a:t>
            </a:r>
            <a:endParaRPr lang="zh-TW" altLang="en-US" sz="2400">
              <a:latin typeface="+mn-ea"/>
            </a:endParaRPr>
          </a:p>
          <a:p>
            <a:r>
              <a:rPr lang="ja-JP" altLang="en-US" sz="2400" smtClean="0">
                <a:latin typeface="+mn-ea"/>
              </a:rPr>
              <a:t>島根県海士町</a:t>
            </a:r>
            <a:r>
              <a:rPr lang="ja-JP" altLang="en-US" sz="2400">
                <a:latin typeface="+mn-ea"/>
              </a:rPr>
              <a:t>は人口の流出と財政危機の中で</a:t>
            </a:r>
            <a:r>
              <a:rPr lang="ja-JP" altLang="en-US" sz="2400" smtClean="0">
                <a:latin typeface="+mn-ea"/>
              </a:rPr>
              <a:t>、</a:t>
            </a:r>
            <a:endParaRPr lang="en-US" altLang="ja-JP" sz="2400" smtClean="0">
              <a:latin typeface="+mn-ea"/>
            </a:endParaRPr>
          </a:p>
          <a:p>
            <a:r>
              <a:rPr lang="pl-PL" altLang="ja-JP" sz="2400" smtClean="0">
                <a:latin typeface="+mn-ea"/>
              </a:rPr>
              <a:t>2005</a:t>
            </a:r>
            <a:r>
              <a:rPr lang="ja-JP" altLang="en-US" sz="2400" smtClean="0">
                <a:latin typeface="+mn-ea"/>
              </a:rPr>
              <a:t>年に町長は給与の</a:t>
            </a:r>
            <a:r>
              <a:rPr lang="pl-PL" altLang="ja-JP" sz="2400" smtClean="0">
                <a:latin typeface="+mn-ea"/>
              </a:rPr>
              <a:t>50</a:t>
            </a:r>
            <a:r>
              <a:rPr lang="ja-JP" altLang="en-US" sz="2400" smtClean="0">
                <a:latin typeface="+mn-ea"/>
              </a:rPr>
              <a:t>％カットし、その資金で最新の</a:t>
            </a:r>
            <a:r>
              <a:rPr lang="pl-PL" altLang="ja-JP" sz="2400" smtClean="0">
                <a:latin typeface="+mn-ea"/>
              </a:rPr>
              <a:t>CAS</a:t>
            </a:r>
            <a:r>
              <a:rPr lang="ja-JP" altLang="en-US" sz="2400" smtClean="0">
                <a:latin typeface="+mn-ea"/>
              </a:rPr>
              <a:t>冷凍技術を導入し海産物のブランド化を行った。</a:t>
            </a:r>
            <a:endParaRPr lang="zh-TW" altLang="en-US" sz="2400" smtClean="0">
              <a:latin typeface="+mn-ea"/>
            </a:endParaRPr>
          </a:p>
          <a:p>
            <a:r>
              <a:rPr lang="ja-JP" altLang="en-US" sz="2400" smtClean="0">
                <a:latin typeface="+mn-ea"/>
              </a:rPr>
              <a:t>また、産業</a:t>
            </a:r>
            <a:r>
              <a:rPr lang="ja-JP" altLang="en-US" sz="2400">
                <a:latin typeface="+mn-ea"/>
              </a:rPr>
              <a:t>振興等や島外との積極的な交流に</a:t>
            </a:r>
            <a:r>
              <a:rPr lang="ja-JP" altLang="en-US" sz="2400" smtClean="0">
                <a:latin typeface="+mn-ea"/>
              </a:rPr>
              <a:t>より</a:t>
            </a:r>
            <a:r>
              <a:rPr lang="pl-PL" altLang="ja-JP" sz="2400" smtClean="0">
                <a:latin typeface="+mn-ea"/>
              </a:rPr>
              <a:t>2004</a:t>
            </a:r>
            <a:r>
              <a:rPr lang="ja-JP" altLang="en-US" sz="2400">
                <a:latin typeface="+mn-ea"/>
              </a:rPr>
              <a:t>年</a:t>
            </a:r>
            <a:r>
              <a:rPr lang="ja-JP" altLang="en-US" sz="2400" smtClean="0">
                <a:latin typeface="+mn-ea"/>
              </a:rPr>
              <a:t>から</a:t>
            </a:r>
            <a:r>
              <a:rPr lang="en-US" altLang="ja-JP" sz="2400" smtClean="0">
                <a:latin typeface="+mn-ea"/>
              </a:rPr>
              <a:t>8</a:t>
            </a:r>
            <a:r>
              <a:rPr lang="ja-JP" altLang="en-US" sz="2400">
                <a:latin typeface="+mn-ea"/>
              </a:rPr>
              <a:t>年間</a:t>
            </a:r>
            <a:r>
              <a:rPr lang="ja-JP" altLang="en-US" sz="2400" smtClean="0">
                <a:latin typeface="+mn-ea"/>
              </a:rPr>
              <a:t>で</a:t>
            </a:r>
            <a:r>
              <a:rPr lang="pl-PL" altLang="ja-JP" sz="2400" smtClean="0">
                <a:latin typeface="+mn-ea"/>
              </a:rPr>
              <a:t>310</a:t>
            </a:r>
            <a:r>
              <a:rPr lang="ja-JP" altLang="en-US" sz="2400">
                <a:latin typeface="+mn-ea"/>
              </a:rPr>
              <a:t>人の</a:t>
            </a:r>
            <a:r>
              <a:rPr lang="ja-JP" altLang="en-US" sz="2400" smtClean="0">
                <a:latin typeface="+mn-ea"/>
              </a:rPr>
              <a:t>移住者、</a:t>
            </a:r>
            <a:r>
              <a:rPr lang="pl-PL" altLang="ja-JP" sz="2400" smtClean="0">
                <a:latin typeface="+mn-ea"/>
              </a:rPr>
              <a:t>173</a:t>
            </a:r>
            <a:r>
              <a:rPr lang="ja-JP" altLang="en-US" sz="2400">
                <a:latin typeface="+mn-ea"/>
              </a:rPr>
              <a:t>人の</a:t>
            </a:r>
            <a:r>
              <a:rPr lang="pl-PL" altLang="ja-JP" sz="2400">
                <a:latin typeface="+mn-ea"/>
              </a:rPr>
              <a:t>U</a:t>
            </a:r>
            <a:r>
              <a:rPr lang="ja-JP" altLang="en-US" sz="2400">
                <a:latin typeface="+mn-ea"/>
              </a:rPr>
              <a:t>ターンを生み、島の人口の</a:t>
            </a:r>
            <a:r>
              <a:rPr lang="pl-PL" altLang="ja-JP" sz="2400">
                <a:latin typeface="+mn-ea"/>
              </a:rPr>
              <a:t>20</a:t>
            </a:r>
            <a:r>
              <a:rPr lang="ja-JP" altLang="en-US" sz="2400">
                <a:latin typeface="+mn-ea"/>
              </a:rPr>
              <a:t>％を</a:t>
            </a:r>
            <a:r>
              <a:rPr lang="ja-JP" altLang="en-US" sz="2400" smtClean="0">
                <a:latin typeface="+mn-ea"/>
              </a:rPr>
              <a:t>移住者</a:t>
            </a:r>
            <a:r>
              <a:rPr lang="ja-JP" altLang="en-US" sz="2400">
                <a:latin typeface="+mn-ea"/>
              </a:rPr>
              <a:t>が占めるまでになっている</a:t>
            </a:r>
            <a:r>
              <a:rPr lang="ja-JP" altLang="en-US" sz="2400" smtClean="0">
                <a:latin typeface="+mn-ea"/>
              </a:rPr>
              <a:t>。</a:t>
            </a:r>
            <a:endParaRPr lang="zh-TW" altLang="en-US" sz="2400">
              <a:latin typeface="+mn-ea"/>
            </a:endParaRPr>
          </a:p>
          <a:p>
            <a:pPr algn="ctr"/>
            <a:endParaRPr lang="zh-CN" altLang="en-US"/>
          </a:p>
        </p:txBody>
      </p:sp>
      <p:sp>
        <p:nvSpPr>
          <p:cNvPr id="9" name="文本框 8"/>
          <p:cNvSpPr txBox="1"/>
          <p:nvPr/>
        </p:nvSpPr>
        <p:spPr>
          <a:xfrm>
            <a:off x="2908657" y="6211669"/>
            <a:ext cx="8050772" cy="646331"/>
          </a:xfrm>
          <a:prstGeom prst="rect">
            <a:avLst/>
          </a:prstGeom>
        </p:spPr>
        <p:txBody>
          <a:bodyPr wrap="square" rtlCol="0">
            <a:spAutoFit/>
          </a:bodyPr>
          <a:lstStyle/>
          <a:p>
            <a:r>
              <a:rPr lang="zh-CN" altLang="en-US" sz="1200" dirty="0">
                <a:latin typeface="メイリオ" panose="020B0604030504040204" pitchFamily="50" charset="-128"/>
                <a:ea typeface="メイリオ" panose="020B0604030504040204" pitchFamily="50" charset="-128"/>
                <a:cs typeface="メイリオ" panose="020B0604030504040204" pitchFamily="50" charset="-128"/>
              </a:rPr>
              <a:t>引用：ケースで学ぶ街づくり　</a:t>
            </a:r>
            <a:r>
              <a:rPr lang="zh-CN" altLang="en-US" sz="1200" dirty="0" smtClean="0">
                <a:latin typeface="メイリオ" panose="020B0604030504040204" pitchFamily="50" charset="-128"/>
                <a:ea typeface="メイリオ" panose="020B0604030504040204" pitchFamily="50" charset="-128"/>
                <a:cs typeface="メイリオ" panose="020B0604030504040204" pitchFamily="50" charset="-128"/>
              </a:rPr>
              <a:t>岡田</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浩一</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200" dirty="0">
                <a:latin typeface="宋体" charset="0"/>
              </a:rPr>
              <a:t>　</a:t>
            </a:r>
            <a:r>
              <a:rPr lang="en-US" altLang="zh-CN" sz="1200" dirty="0" smtClean="0">
                <a:latin typeface="メイリオ" panose="020B0604030504040204" pitchFamily="50" charset="-128"/>
                <a:ea typeface="メイリオ" panose="020B0604030504040204" pitchFamily="50" charset="-128"/>
                <a:cs typeface="メイリオ" panose="020B0604030504040204" pitchFamily="50" charset="-128"/>
              </a:rPr>
              <a:t>地域活性化</a:t>
            </a:r>
            <a:r>
              <a:rPr lang="en-US" altLang="zh-CN" sz="1200" dirty="0">
                <a:latin typeface="メイリオ" panose="020B0604030504040204" pitchFamily="50" charset="-128"/>
                <a:ea typeface="メイリオ" panose="020B0604030504040204" pitchFamily="50" charset="-128"/>
                <a:cs typeface="メイリオ" panose="020B0604030504040204" pitchFamily="50" charset="-128"/>
              </a:rPr>
              <a:t>１００</a:t>
            </a:r>
            <a:endParaRPr lang="en-US" altLang="zh-CN" sz="1200" dirty="0">
              <a:latin typeface="宋体" charset="0"/>
            </a:endParaRPr>
          </a:p>
          <a:p>
            <a:pPr algn="ctr"/>
            <a:r>
              <a:rPr lang="en-US" altLang="zh-CN" sz="1200" dirty="0">
                <a:latin typeface="メイリオ" panose="020B0604030504040204" pitchFamily="50" charset="-128"/>
                <a:ea typeface="メイリオ" panose="020B0604030504040204" pitchFamily="50" charset="-128"/>
                <a:cs typeface="メイリオ" panose="020B0604030504040204" pitchFamily="50" charset="-128"/>
              </a:rPr>
              <a:t>http://www.chusho.meti.go.jp/pamflet/hakusyo/H27/PDF/150617jirei1.pdf#search=%27%E5%9C%B0%E5%9F%9F%E6%B4%BB%E6%80%A7%E5%8C%96+%E4%BA%8B%E4%BE%8B%27</a:t>
            </a:r>
            <a:endParaRPr lang="zh-CN" altLang="en-US" dirty="0"/>
          </a:p>
        </p:txBody>
      </p:sp>
    </p:spTree>
    <p:extLst>
      <p:ext uri="{BB962C8B-B14F-4D97-AF65-F5344CB8AC3E}">
        <p14:creationId xmlns:p14="http://schemas.microsoft.com/office/powerpoint/2010/main" xmlns="" val="3478174777"/>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60</a:t>
            </a:fld>
            <a:endParaRPr lang="ja-JP" altLang="en-US"/>
          </a:p>
        </p:txBody>
      </p:sp>
      <p:sp>
        <p:nvSpPr>
          <p:cNvPr id="4" name="テキスト ボックス 4"/>
          <p:cNvSpPr txBox="1"/>
          <p:nvPr/>
        </p:nvSpPr>
        <p:spPr>
          <a:xfrm>
            <a:off x="508000" y="558800"/>
            <a:ext cx="3877985" cy="646331"/>
          </a:xfrm>
          <a:prstGeom prst="rect">
            <a:avLst/>
          </a:prstGeom>
          <a:noFill/>
        </p:spPr>
        <p:txBody>
          <a:bodyPr wrap="none" rtlCol="0">
            <a:spAutoFit/>
          </a:bodyPr>
          <a:lstStyle/>
          <a:p>
            <a:r>
              <a:rPr lang="ja-JP" altLang="en-US" sz="3600"/>
              <a:t>仮説</a:t>
            </a:r>
            <a:r>
              <a:rPr lang="ja-JP" altLang="en-US" sz="3600" smtClean="0"/>
              <a:t>１</a:t>
            </a:r>
            <a:r>
              <a:rPr kumimoji="1" lang="ja-JP" altLang="en-US" sz="3600" smtClean="0"/>
              <a:t>の</a:t>
            </a:r>
            <a:r>
              <a:rPr lang="ja-JP" altLang="en-US" sz="3600" smtClean="0"/>
              <a:t>検証</a:t>
            </a:r>
            <a:r>
              <a:rPr kumimoji="1" lang="ja-JP" altLang="en-US" sz="3600" smtClean="0"/>
              <a:t>結果</a:t>
            </a:r>
            <a:endParaRPr kumimoji="1" lang="ja-JP" altLang="en-US" sz="3600" dirty="0"/>
          </a:p>
        </p:txBody>
      </p:sp>
      <p:sp>
        <p:nvSpPr>
          <p:cNvPr id="5" name="テキスト ボックス 13"/>
          <p:cNvSpPr txBox="1"/>
          <p:nvPr/>
        </p:nvSpPr>
        <p:spPr>
          <a:xfrm>
            <a:off x="10749002" y="202347"/>
            <a:ext cx="649537" cy="369332"/>
          </a:xfrm>
          <a:prstGeom prst="rect">
            <a:avLst/>
          </a:prstGeom>
          <a:noFill/>
        </p:spPr>
        <p:txBody>
          <a:bodyPr wrap="none" rtlCol="0">
            <a:spAutoFit/>
          </a:bodyPr>
          <a:lstStyle/>
          <a:p>
            <a:r>
              <a:rPr lang="ja-JP" altLang="en-US" b="1" dirty="0">
                <a:solidFill>
                  <a:prstClr val="black"/>
                </a:solidFill>
                <a:latin typeface="ＭＳ Ｐゴシック" panose="020B0600070205080204" pitchFamily="50" charset="-128"/>
                <a:ea typeface="ＭＳ Ｐゴシック" panose="020B0600070205080204" pitchFamily="50" charset="-128"/>
              </a:rPr>
              <a:t>検証</a:t>
            </a:r>
          </a:p>
        </p:txBody>
      </p:sp>
    </p:spTree>
    <p:extLst>
      <p:ext uri="{BB962C8B-B14F-4D97-AF65-F5344CB8AC3E}">
        <p14:creationId xmlns:p14="http://schemas.microsoft.com/office/powerpoint/2010/main" xmlns="" val="375663265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61</a:t>
            </a:fld>
            <a:endParaRPr lang="ja-JP" altLang="en-US"/>
          </a:p>
        </p:txBody>
      </p:sp>
      <p:sp>
        <p:nvSpPr>
          <p:cNvPr id="4" name="テキスト ボックス 4"/>
          <p:cNvSpPr txBox="1"/>
          <p:nvPr/>
        </p:nvSpPr>
        <p:spPr>
          <a:xfrm>
            <a:off x="508000" y="558800"/>
            <a:ext cx="5724644" cy="646331"/>
          </a:xfrm>
          <a:prstGeom prst="rect">
            <a:avLst/>
          </a:prstGeom>
          <a:noFill/>
        </p:spPr>
        <p:txBody>
          <a:bodyPr wrap="none" rtlCol="0">
            <a:spAutoFit/>
          </a:bodyPr>
          <a:lstStyle/>
          <a:p>
            <a:r>
              <a:rPr kumimoji="1" lang="ja-JP" altLang="en-US" sz="3600" dirty="0" smtClean="0"/>
              <a:t>仮説１　検証結果のまとめ</a:t>
            </a:r>
            <a:endParaRPr kumimoji="1" lang="ja-JP" altLang="en-US" sz="3600" dirty="0"/>
          </a:p>
        </p:txBody>
      </p:sp>
      <p:sp>
        <p:nvSpPr>
          <p:cNvPr id="5" name="テキスト ボックス 13"/>
          <p:cNvSpPr txBox="1"/>
          <p:nvPr/>
        </p:nvSpPr>
        <p:spPr>
          <a:xfrm>
            <a:off x="10749002" y="202347"/>
            <a:ext cx="649537" cy="369332"/>
          </a:xfrm>
          <a:prstGeom prst="rect">
            <a:avLst/>
          </a:prstGeom>
          <a:noFill/>
        </p:spPr>
        <p:txBody>
          <a:bodyPr wrap="none" rtlCol="0">
            <a:spAutoFit/>
          </a:bodyPr>
          <a:lstStyle/>
          <a:p>
            <a:r>
              <a:rPr lang="ja-JP" altLang="en-US" b="1" dirty="0">
                <a:solidFill>
                  <a:prstClr val="black"/>
                </a:solidFill>
                <a:latin typeface="ＭＳ Ｐゴシック" panose="020B0600070205080204" pitchFamily="50" charset="-128"/>
                <a:ea typeface="ＭＳ Ｐゴシック" panose="020B0600070205080204" pitchFamily="50" charset="-128"/>
              </a:rPr>
              <a:t>検証</a:t>
            </a:r>
          </a:p>
        </p:txBody>
      </p:sp>
    </p:spTree>
    <p:extLst>
      <p:ext uri="{BB962C8B-B14F-4D97-AF65-F5344CB8AC3E}">
        <p14:creationId xmlns:p14="http://schemas.microsoft.com/office/powerpoint/2010/main" xmlns="" val="99089472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28241" y="1948255"/>
            <a:ext cx="9754223" cy="1781535"/>
          </a:xfrm>
          <a:prstGeom prst="rect">
            <a:avLst/>
          </a:prstGeom>
        </p:spPr>
      </p:pic>
      <p:pic>
        <p:nvPicPr>
          <p:cNvPr id="14" name="図 1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406317" y="4333631"/>
            <a:ext cx="8947484" cy="1698338"/>
          </a:xfrm>
          <a:prstGeom prst="rect">
            <a:avLst/>
          </a:prstGeom>
        </p:spPr>
      </p:pic>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62</a:t>
            </a:fld>
            <a:endParaRPr lang="ja-JP" altLang="en-US"/>
          </a:p>
        </p:txBody>
      </p:sp>
      <p:sp>
        <p:nvSpPr>
          <p:cNvPr id="6" name="テキスト ボックス 11"/>
          <p:cNvSpPr txBox="1"/>
          <p:nvPr/>
        </p:nvSpPr>
        <p:spPr>
          <a:xfrm>
            <a:off x="627124" y="2507453"/>
            <a:ext cx="1951175" cy="584775"/>
          </a:xfrm>
          <a:prstGeom prst="rect">
            <a:avLst/>
          </a:prstGeom>
          <a:noFill/>
        </p:spPr>
        <p:txBody>
          <a:bodyPr wrap="none" rtlCol="0" anchor="t">
            <a:spAutoFit/>
          </a:bodyPr>
          <a:lstStyle/>
          <a:p>
            <a:r>
              <a:rPr lang="ja-JP" altLang="en-US" sz="3200" dirty="0"/>
              <a:t>仮説２</a:t>
            </a:r>
            <a:r>
              <a:rPr lang="en-US" altLang="ja-JP" sz="3200" dirty="0"/>
              <a:t>-</a:t>
            </a:r>
            <a:r>
              <a:rPr lang="ja-JP" altLang="en-US" sz="3200" dirty="0"/>
              <a:t>１</a:t>
            </a:r>
            <a:endParaRPr kumimoji="1" lang="zh-CN" altLang="en-US" sz="3200" dirty="0"/>
          </a:p>
        </p:txBody>
      </p:sp>
      <p:sp>
        <p:nvSpPr>
          <p:cNvPr id="7" name="正方形/長方形 12"/>
          <p:cNvSpPr/>
          <p:nvPr/>
        </p:nvSpPr>
        <p:spPr>
          <a:xfrm>
            <a:off x="2806057" y="2379860"/>
            <a:ext cx="7039667" cy="954107"/>
          </a:xfrm>
          <a:prstGeom prst="rect">
            <a:avLst/>
          </a:prstGeom>
        </p:spPr>
        <p:txBody>
          <a:bodyPr wrap="square">
            <a:spAutoFit/>
          </a:bodyPr>
          <a:lstStyle/>
          <a:p>
            <a:pPr algn="ctr"/>
            <a:r>
              <a:rPr lang="ja-JP" altLang="en-US" sz="2800"/>
              <a:t>ご当地アイドルは圏外の人より圏内の人</a:t>
            </a:r>
            <a:r>
              <a:rPr lang="ja-JP" altLang="en-US" sz="2800" smtClean="0"/>
              <a:t>に</a:t>
            </a:r>
            <a:endParaRPr lang="en-US" altLang="ja-JP" sz="2800" smtClean="0"/>
          </a:p>
          <a:p>
            <a:pPr algn="ctr"/>
            <a:r>
              <a:rPr lang="ja-JP" altLang="en-US" sz="2800" smtClean="0"/>
              <a:t>応援</a:t>
            </a:r>
            <a:r>
              <a:rPr lang="ja-JP" altLang="en-US" sz="2800"/>
              <a:t>されやすい。</a:t>
            </a:r>
            <a:endParaRPr lang="zh-CN" altLang="en-US" sz="2800"/>
          </a:p>
        </p:txBody>
      </p:sp>
      <p:sp>
        <p:nvSpPr>
          <p:cNvPr id="10" name="テキスト ボックス 17"/>
          <p:cNvSpPr txBox="1"/>
          <p:nvPr/>
        </p:nvSpPr>
        <p:spPr>
          <a:xfrm>
            <a:off x="2940705" y="4938206"/>
            <a:ext cx="1792015" cy="584775"/>
          </a:xfrm>
          <a:prstGeom prst="rect">
            <a:avLst/>
          </a:prstGeom>
          <a:noFill/>
        </p:spPr>
        <p:txBody>
          <a:bodyPr wrap="none" rtlCol="0" anchor="t">
            <a:spAutoFit/>
          </a:bodyPr>
          <a:lstStyle/>
          <a:p>
            <a:r>
              <a:rPr lang="ja-JP" altLang="en-US" sz="3200"/>
              <a:t>仮説２</a:t>
            </a:r>
            <a:r>
              <a:rPr lang="en-US" altLang="ja-JP" sz="3200" smtClean="0"/>
              <a:t>-</a:t>
            </a:r>
            <a:r>
              <a:rPr lang="ja-JP" altLang="en-US" sz="3200"/>
              <a:t>２</a:t>
            </a:r>
            <a:endParaRPr kumimoji="1" lang="zh-CN" altLang="en-US" sz="3200"/>
          </a:p>
        </p:txBody>
      </p:sp>
      <p:sp>
        <p:nvSpPr>
          <p:cNvPr id="11" name="正方形/長方形 18"/>
          <p:cNvSpPr/>
          <p:nvPr/>
        </p:nvSpPr>
        <p:spPr>
          <a:xfrm>
            <a:off x="5095125" y="4538095"/>
            <a:ext cx="6880216" cy="1384995"/>
          </a:xfrm>
          <a:prstGeom prst="rect">
            <a:avLst/>
          </a:prstGeom>
        </p:spPr>
        <p:txBody>
          <a:bodyPr wrap="square">
            <a:spAutoFit/>
          </a:bodyPr>
          <a:lstStyle/>
          <a:p>
            <a:pPr algn="ctr"/>
            <a:r>
              <a:rPr lang="ja-JP" altLang="en-US" sz="2800"/>
              <a:t>ご当地</a:t>
            </a:r>
            <a:r>
              <a:rPr lang="ja-JP" altLang="en-US" sz="2800" smtClean="0"/>
              <a:t>アイドルの商品</a:t>
            </a:r>
            <a:r>
              <a:rPr lang="en-US" altLang="ja-JP" sz="2800" smtClean="0"/>
              <a:t>PR</a:t>
            </a:r>
            <a:r>
              <a:rPr lang="ja-JP" altLang="en-US" sz="2800" smtClean="0"/>
              <a:t>は</a:t>
            </a:r>
            <a:endParaRPr lang="en-US" altLang="ja-JP" sz="2800" smtClean="0"/>
          </a:p>
          <a:p>
            <a:pPr algn="ctr"/>
            <a:r>
              <a:rPr lang="ja-JP" altLang="en-US" sz="2800" smtClean="0"/>
              <a:t>圏外</a:t>
            </a:r>
            <a:r>
              <a:rPr lang="ja-JP" altLang="en-US" sz="2800"/>
              <a:t>の人より圏内の人に</a:t>
            </a:r>
            <a:endParaRPr lang="zh-CN" altLang="en-US" sz="2800"/>
          </a:p>
          <a:p>
            <a:pPr algn="ctr"/>
            <a:r>
              <a:rPr lang="ja-JP" altLang="en-US" sz="2800"/>
              <a:t>興味を持たれやすい。</a:t>
            </a:r>
            <a:endParaRPr lang="zh-CN" altLang="en-US" sz="2800"/>
          </a:p>
        </p:txBody>
      </p:sp>
      <p:sp>
        <p:nvSpPr>
          <p:cNvPr id="12" name="テキスト ボックス 12"/>
          <p:cNvSpPr txBox="1"/>
          <p:nvPr/>
        </p:nvSpPr>
        <p:spPr>
          <a:xfrm>
            <a:off x="508000" y="558800"/>
            <a:ext cx="4801314" cy="646331"/>
          </a:xfrm>
          <a:prstGeom prst="rect">
            <a:avLst/>
          </a:prstGeom>
          <a:noFill/>
        </p:spPr>
        <p:txBody>
          <a:bodyPr wrap="none" rtlCol="0">
            <a:spAutoFit/>
          </a:bodyPr>
          <a:lstStyle/>
          <a:p>
            <a:r>
              <a:rPr lang="ja-JP" altLang="en-US" sz="3600" dirty="0" smtClean="0"/>
              <a:t>仮説２の検証について</a:t>
            </a:r>
            <a:endParaRPr kumimoji="1" lang="ja-JP" altLang="en-US" sz="3600" dirty="0"/>
          </a:p>
        </p:txBody>
      </p:sp>
      <p:sp>
        <p:nvSpPr>
          <p:cNvPr id="13" name="テキスト ボックス 13"/>
          <p:cNvSpPr txBox="1"/>
          <p:nvPr/>
        </p:nvSpPr>
        <p:spPr>
          <a:xfrm>
            <a:off x="10749002" y="202347"/>
            <a:ext cx="649537" cy="369332"/>
          </a:xfrm>
          <a:prstGeom prst="rect">
            <a:avLst/>
          </a:prstGeom>
          <a:noFill/>
        </p:spPr>
        <p:txBody>
          <a:bodyPr wrap="none" rtlCol="0">
            <a:spAutoFit/>
          </a:bodyPr>
          <a:lstStyle/>
          <a:p>
            <a:r>
              <a:rPr lang="ja-JP" altLang="en-US" b="1" dirty="0">
                <a:solidFill>
                  <a:prstClr val="black"/>
                </a:solidFill>
                <a:latin typeface="ＭＳ Ｐゴシック" panose="020B0600070205080204" pitchFamily="50" charset="-128"/>
                <a:ea typeface="ＭＳ Ｐゴシック" panose="020B0600070205080204" pitchFamily="50" charset="-128"/>
              </a:rPr>
              <a:t>検証</a:t>
            </a:r>
          </a:p>
        </p:txBody>
      </p:sp>
    </p:spTree>
    <p:extLst>
      <p:ext uri="{BB962C8B-B14F-4D97-AF65-F5344CB8AC3E}">
        <p14:creationId xmlns:p14="http://schemas.microsoft.com/office/powerpoint/2010/main" xmlns="" val="177785568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63</a:t>
            </a:fld>
            <a:endParaRPr lang="ja-JP" altLang="en-US"/>
          </a:p>
        </p:txBody>
      </p:sp>
      <p:sp>
        <p:nvSpPr>
          <p:cNvPr id="4" name="テキスト ボックス 3"/>
          <p:cNvSpPr txBox="1"/>
          <p:nvPr/>
        </p:nvSpPr>
        <p:spPr>
          <a:xfrm>
            <a:off x="1800485" y="1383592"/>
            <a:ext cx="8591031" cy="1292662"/>
          </a:xfrm>
          <a:prstGeom prst="rect">
            <a:avLst/>
          </a:prstGeom>
          <a:noFill/>
        </p:spPr>
        <p:txBody>
          <a:bodyPr wrap="square" rtlCol="0">
            <a:spAutoFit/>
          </a:bodyPr>
          <a:lstStyle/>
          <a:p>
            <a:r>
              <a:rPr lang="ja-JP" altLang="en-US" sz="2000" dirty="0"/>
              <a:t>「アイドルに関する調査へのご協力のお願い」とし、アンケートを実施。</a:t>
            </a:r>
            <a:endParaRPr lang="en-US" altLang="ja-JP" dirty="0"/>
          </a:p>
          <a:p>
            <a:endParaRPr lang="en-US" altLang="ja-JP" dirty="0"/>
          </a:p>
          <a:p>
            <a:r>
              <a:rPr lang="ja-JP" altLang="en-US" sz="2000" dirty="0"/>
              <a:t>圏内の人と圏外の人を分け、</a:t>
            </a:r>
          </a:p>
          <a:p>
            <a:r>
              <a:rPr lang="ja-JP" altLang="en-US" sz="2000" dirty="0"/>
              <a:t>ご当地アイドルの</a:t>
            </a:r>
            <a:r>
              <a:rPr lang="ja-JP" altLang="en-US" sz="2000"/>
              <a:t>概要と</a:t>
            </a:r>
            <a:r>
              <a:rPr lang="ja-JP" altLang="en-US" sz="2000" dirty="0"/>
              <a:t>商</a:t>
            </a:r>
            <a:r>
              <a:rPr lang="ja-JP" altLang="en-US" sz="2000"/>
              <a:t>品</a:t>
            </a:r>
            <a:r>
              <a:rPr lang="en-US" altLang="ja-JP" sz="2000"/>
              <a:t>PR</a:t>
            </a:r>
            <a:r>
              <a:rPr lang="ja-JP" altLang="en-US" sz="2000" dirty="0"/>
              <a:t>している資料を見てもらい、調査を行った。</a:t>
            </a:r>
          </a:p>
        </p:txBody>
      </p:sp>
      <p:pic>
        <p:nvPicPr>
          <p:cNvPr id="5" name="図 8"/>
          <p:cNvPicPr>
            <a:picLocks noChangeAspect="1"/>
          </p:cNvPicPr>
          <p:nvPr/>
        </p:nvPicPr>
        <p:blipFill>
          <a:blip r:embed="rId2" cstate="screen">
            <a:extLst>
              <a:ext uri="{28A0092B-C50C-407E-A947-70E740481C1C}">
                <a14:useLocalDpi xmlns:a14="http://schemas.microsoft.com/office/drawing/2010/main" xmlns=""/>
              </a:ext>
            </a:extLst>
          </a:blip>
          <a:stretch>
            <a:fillRect/>
          </a:stretch>
        </p:blipFill>
        <p:spPr>
          <a:xfrm>
            <a:off x="1257508" y="2751587"/>
            <a:ext cx="4213902" cy="2357686"/>
          </a:xfrm>
          <a:prstGeom prst="rect">
            <a:avLst/>
          </a:prstGeom>
          <a:ln>
            <a:solidFill>
              <a:schemeClr val="tx1"/>
            </a:solidFill>
          </a:ln>
        </p:spPr>
      </p:pic>
      <p:pic>
        <p:nvPicPr>
          <p:cNvPr id="6" name="図 9"/>
          <p:cNvPicPr>
            <a:picLocks noChangeAspect="1"/>
          </p:cNvPicPr>
          <p:nvPr/>
        </p:nvPicPr>
        <p:blipFill>
          <a:blip r:embed="rId3" cstate="screen">
            <a:extLst>
              <a:ext uri="{28A0092B-C50C-407E-A947-70E740481C1C}">
                <a14:useLocalDpi xmlns:a14="http://schemas.microsoft.com/office/drawing/2010/main" xmlns=""/>
              </a:ext>
            </a:extLst>
          </a:blip>
          <a:stretch>
            <a:fillRect/>
          </a:stretch>
        </p:blipFill>
        <p:spPr>
          <a:xfrm>
            <a:off x="6235909" y="2758533"/>
            <a:ext cx="4255957" cy="2387017"/>
          </a:xfrm>
          <a:prstGeom prst="rect">
            <a:avLst/>
          </a:prstGeom>
          <a:ln>
            <a:solidFill>
              <a:schemeClr val="tx1"/>
            </a:solidFill>
          </a:ln>
        </p:spPr>
      </p:pic>
      <p:sp>
        <p:nvSpPr>
          <p:cNvPr id="12" name="テキスト ボックス 11"/>
          <p:cNvSpPr txBox="1"/>
          <p:nvPr/>
        </p:nvSpPr>
        <p:spPr>
          <a:xfrm>
            <a:off x="2405088" y="5191551"/>
            <a:ext cx="1918741" cy="369332"/>
          </a:xfrm>
          <a:prstGeom prst="rect">
            <a:avLst/>
          </a:prstGeom>
          <a:noFill/>
        </p:spPr>
        <p:txBody>
          <a:bodyPr wrap="square" rtlCol="0">
            <a:spAutoFit/>
          </a:bodyPr>
          <a:lstStyle/>
          <a:p>
            <a:pPr algn="ctr"/>
            <a:r>
              <a:rPr lang="ja-JP" altLang="en-US" dirty="0" smtClean="0"/>
              <a:t>概要資料</a:t>
            </a:r>
            <a:endParaRPr kumimoji="1" lang="ja-JP" altLang="en-US" dirty="0"/>
          </a:p>
        </p:txBody>
      </p:sp>
      <p:sp>
        <p:nvSpPr>
          <p:cNvPr id="13" name="テキスト ボックス 12"/>
          <p:cNvSpPr txBox="1"/>
          <p:nvPr/>
        </p:nvSpPr>
        <p:spPr>
          <a:xfrm>
            <a:off x="7786141" y="5207008"/>
            <a:ext cx="1648918" cy="369332"/>
          </a:xfrm>
          <a:prstGeom prst="rect">
            <a:avLst/>
          </a:prstGeom>
          <a:noFill/>
        </p:spPr>
        <p:txBody>
          <a:bodyPr wrap="square" rtlCol="0">
            <a:spAutoFit/>
          </a:bodyPr>
          <a:lstStyle/>
          <a:p>
            <a:pPr algn="ctr"/>
            <a:r>
              <a:rPr kumimoji="1" lang="ja-JP" altLang="en-US" dirty="0" smtClean="0"/>
              <a:t>商品</a:t>
            </a:r>
            <a:r>
              <a:rPr kumimoji="1" lang="en-US" altLang="ja-JP" dirty="0" smtClean="0"/>
              <a:t>PR</a:t>
            </a:r>
            <a:r>
              <a:rPr kumimoji="1" lang="ja-JP" altLang="en-US" dirty="0" smtClean="0"/>
              <a:t>資料</a:t>
            </a:r>
            <a:endParaRPr kumimoji="1" lang="ja-JP" altLang="en-US" dirty="0"/>
          </a:p>
        </p:txBody>
      </p:sp>
      <p:sp>
        <p:nvSpPr>
          <p:cNvPr id="19" name="テキスト ボックス 13"/>
          <p:cNvSpPr txBox="1"/>
          <p:nvPr/>
        </p:nvSpPr>
        <p:spPr>
          <a:xfrm>
            <a:off x="508000" y="558800"/>
            <a:ext cx="3877985" cy="646331"/>
          </a:xfrm>
          <a:prstGeom prst="rect">
            <a:avLst/>
          </a:prstGeom>
          <a:noFill/>
        </p:spPr>
        <p:txBody>
          <a:bodyPr wrap="none" rtlCol="0">
            <a:spAutoFit/>
          </a:bodyPr>
          <a:lstStyle/>
          <a:p>
            <a:r>
              <a:rPr kumimoji="1" lang="ja-JP" altLang="en-US" sz="3600" dirty="0" smtClean="0"/>
              <a:t>仮説２の検証方法</a:t>
            </a:r>
            <a:endParaRPr kumimoji="1" lang="ja-JP" altLang="en-US" sz="3600" dirty="0"/>
          </a:p>
        </p:txBody>
      </p:sp>
      <p:sp>
        <p:nvSpPr>
          <p:cNvPr id="20" name="テキスト ボックス 13"/>
          <p:cNvSpPr txBox="1"/>
          <p:nvPr/>
        </p:nvSpPr>
        <p:spPr>
          <a:xfrm>
            <a:off x="10749002" y="202347"/>
            <a:ext cx="649537" cy="369332"/>
          </a:xfrm>
          <a:prstGeom prst="rect">
            <a:avLst/>
          </a:prstGeom>
          <a:noFill/>
        </p:spPr>
        <p:txBody>
          <a:bodyPr wrap="none" rtlCol="0">
            <a:spAutoFit/>
          </a:bodyPr>
          <a:lstStyle/>
          <a:p>
            <a:r>
              <a:rPr lang="ja-JP" altLang="en-US" b="1" dirty="0">
                <a:solidFill>
                  <a:prstClr val="black"/>
                </a:solidFill>
                <a:latin typeface="ＭＳ Ｐゴシック" panose="020B0600070205080204" pitchFamily="50" charset="-128"/>
                <a:ea typeface="ＭＳ Ｐゴシック" panose="020B0600070205080204" pitchFamily="50" charset="-128"/>
              </a:rPr>
              <a:t>検証</a:t>
            </a:r>
          </a:p>
        </p:txBody>
      </p:sp>
      <p:pic>
        <p:nvPicPr>
          <p:cNvPr id="3" name="図 8"/>
          <p:cNvPicPr>
            <a:picLocks noChangeAspect="1"/>
          </p:cNvPicPr>
          <p:nvPr/>
        </p:nvPicPr>
        <p:blipFill>
          <a:blip r:embed="rId4" cstate="email">
            <a:extLst>
              <a:ext uri="{28A0092B-C50C-407E-A947-70E740481C1C}">
                <a14:useLocalDpi xmlns:a14="http://schemas.microsoft.com/office/drawing/2010/main" xmlns=""/>
              </a:ext>
            </a:extLst>
          </a:blip>
          <a:stretch>
            <a:fillRect/>
          </a:stretch>
        </p:blipFill>
        <p:spPr>
          <a:xfrm>
            <a:off x="507999" y="5599330"/>
            <a:ext cx="10890539" cy="775939"/>
          </a:xfrm>
          <a:prstGeom prst="rect">
            <a:avLst/>
          </a:prstGeom>
        </p:spPr>
      </p:pic>
    </p:spTree>
    <p:extLst>
      <p:ext uri="{BB962C8B-B14F-4D97-AF65-F5344CB8AC3E}">
        <p14:creationId xmlns:p14="http://schemas.microsoft.com/office/powerpoint/2010/main" xmlns="" val="108883915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solidFill>
                  <a:prstClr val="black"/>
                </a:solidFill>
              </a:rPr>
              <a:pPr/>
              <a:t>64</a:t>
            </a:fld>
            <a:endParaRPr lang="ja-JP" altLang="en-US">
              <a:solidFill>
                <a:prstClr val="black"/>
              </a:solidFill>
            </a:endParaRPr>
          </a:p>
        </p:txBody>
      </p:sp>
      <p:sp>
        <p:nvSpPr>
          <p:cNvPr id="3" name="テキスト ボックス 2"/>
          <p:cNvSpPr txBox="1"/>
          <p:nvPr/>
        </p:nvSpPr>
        <p:spPr>
          <a:xfrm>
            <a:off x="508000" y="558800"/>
            <a:ext cx="6186309" cy="646331"/>
          </a:xfrm>
          <a:prstGeom prst="rect">
            <a:avLst/>
          </a:prstGeom>
          <a:noFill/>
        </p:spPr>
        <p:txBody>
          <a:bodyPr wrap="none" rtlCol="0">
            <a:spAutoFit/>
          </a:bodyPr>
          <a:lstStyle/>
          <a:p>
            <a:r>
              <a:rPr lang="ja-JP" altLang="en-US" sz="3600" smtClean="0">
                <a:solidFill>
                  <a:prstClr val="black"/>
                </a:solidFill>
              </a:rPr>
              <a:t>本調査（仮説</a:t>
            </a:r>
            <a:r>
              <a:rPr lang="ja-JP" altLang="en-US" sz="3600">
                <a:solidFill>
                  <a:prstClr val="black"/>
                </a:solidFill>
              </a:rPr>
              <a:t>２</a:t>
            </a:r>
            <a:r>
              <a:rPr lang="ja-JP" altLang="en-US" sz="3600" smtClean="0">
                <a:solidFill>
                  <a:prstClr val="black"/>
                </a:solidFill>
              </a:rPr>
              <a:t>）の調査概要</a:t>
            </a:r>
            <a:endParaRPr lang="ja-JP" altLang="en-US" sz="3600">
              <a:solidFill>
                <a:prstClr val="black"/>
              </a:solidFill>
            </a:endParaRPr>
          </a:p>
        </p:txBody>
      </p:sp>
      <p:sp>
        <p:nvSpPr>
          <p:cNvPr id="6" name="テキスト ボックス 13"/>
          <p:cNvSpPr txBox="1"/>
          <p:nvPr/>
        </p:nvSpPr>
        <p:spPr>
          <a:xfrm>
            <a:off x="10749002" y="202347"/>
            <a:ext cx="649537" cy="369332"/>
          </a:xfrm>
          <a:prstGeom prst="rect">
            <a:avLst/>
          </a:prstGeom>
          <a:noFill/>
        </p:spPr>
        <p:txBody>
          <a:bodyPr wrap="none" rtlCol="0">
            <a:spAutoFit/>
          </a:bodyPr>
          <a:lstStyle/>
          <a:p>
            <a:r>
              <a:rPr lang="ja-JP" altLang="en-US" b="1" dirty="0">
                <a:solidFill>
                  <a:prstClr val="black"/>
                </a:solidFill>
                <a:latin typeface="ＭＳ Ｐゴシック" panose="020B0600070205080204" pitchFamily="50" charset="-128"/>
                <a:ea typeface="ＭＳ Ｐゴシック" panose="020B0600070205080204" pitchFamily="50" charset="-128"/>
              </a:rPr>
              <a:t>検証</a:t>
            </a:r>
          </a:p>
        </p:txBody>
      </p:sp>
      <p:pic>
        <p:nvPicPr>
          <p:cNvPr id="4" name="図 6"/>
          <p:cNvPicPr>
            <a:picLocks noChangeAspect="1"/>
          </p:cNvPicPr>
          <p:nvPr/>
        </p:nvPicPr>
        <p:blipFill>
          <a:blip r:embed="rId2" cstate="email">
            <a:extLst>
              <a:ext uri="{28A0092B-C50C-407E-A947-70E740481C1C}">
                <a14:useLocalDpi xmlns:a14="http://schemas.microsoft.com/office/drawing/2010/main" xmlns=""/>
              </a:ext>
            </a:extLst>
          </a:blip>
          <a:stretch>
            <a:fillRect/>
          </a:stretch>
        </p:blipFill>
        <p:spPr>
          <a:xfrm>
            <a:off x="858960" y="1506929"/>
            <a:ext cx="10058400" cy="4849421"/>
          </a:xfrm>
          <a:prstGeom prst="rect">
            <a:avLst/>
          </a:prstGeom>
        </p:spPr>
      </p:pic>
    </p:spTree>
    <p:extLst>
      <p:ext uri="{BB962C8B-B14F-4D97-AF65-F5344CB8AC3E}">
        <p14:creationId xmlns:p14="http://schemas.microsoft.com/office/powerpoint/2010/main" xmlns="" val="1748988635"/>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65</a:t>
            </a:fld>
            <a:endParaRPr lang="ja-JP" altLang="en-US" dirty="0"/>
          </a:p>
        </p:txBody>
      </p:sp>
      <p:sp>
        <p:nvSpPr>
          <p:cNvPr id="4" name="テキスト ボックス 3"/>
          <p:cNvSpPr txBox="1"/>
          <p:nvPr/>
        </p:nvSpPr>
        <p:spPr>
          <a:xfrm>
            <a:off x="1678899" y="1813810"/>
            <a:ext cx="9212778" cy="584775"/>
          </a:xfrm>
          <a:prstGeom prst="rect">
            <a:avLst/>
          </a:prstGeom>
          <a:noFill/>
        </p:spPr>
        <p:txBody>
          <a:bodyPr wrap="none" rtlCol="0">
            <a:spAutoFit/>
          </a:bodyPr>
          <a:lstStyle/>
          <a:p>
            <a:r>
              <a:rPr kumimoji="1" lang="ja-JP" altLang="en-US" sz="3200" dirty="0" smtClean="0"/>
              <a:t>結果は圏外に比べて圏内</a:t>
            </a:r>
            <a:r>
              <a:rPr lang="ja-JP" altLang="en-US" sz="3200" dirty="0" smtClean="0"/>
              <a:t>の</a:t>
            </a:r>
            <a:r>
              <a:rPr lang="ja-JP" altLang="en-US" sz="3200" dirty="0"/>
              <a:t>方</a:t>
            </a:r>
            <a:r>
              <a:rPr lang="ja-JP" altLang="en-US" sz="3200" dirty="0" smtClean="0"/>
              <a:t>が数値が高くなる。</a:t>
            </a:r>
            <a:endParaRPr kumimoji="1" lang="ja-JP" altLang="en-US" sz="3200" dirty="0"/>
          </a:p>
        </p:txBody>
      </p:sp>
      <p:cxnSp>
        <p:nvCxnSpPr>
          <p:cNvPr id="7" name="直線矢印コネクタ 39"/>
          <p:cNvCxnSpPr/>
          <p:nvPr/>
        </p:nvCxnSpPr>
        <p:spPr>
          <a:xfrm flipV="1">
            <a:off x="3909935" y="3165497"/>
            <a:ext cx="4680000"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5" name="グループ化 284"/>
          <p:cNvGrpSpPr/>
          <p:nvPr/>
        </p:nvGrpSpPr>
        <p:grpSpPr>
          <a:xfrm>
            <a:off x="7977794" y="3552398"/>
            <a:ext cx="2211085" cy="538977"/>
            <a:chOff x="7977794" y="3552398"/>
            <a:chExt cx="2211085" cy="538977"/>
          </a:xfrm>
        </p:grpSpPr>
        <p:sp>
          <p:nvSpPr>
            <p:cNvPr id="8" name="正方形/長方形 285"/>
            <p:cNvSpPr/>
            <p:nvPr/>
          </p:nvSpPr>
          <p:spPr>
            <a:xfrm>
              <a:off x="7977794" y="3582376"/>
              <a:ext cx="2211085" cy="494676"/>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8" name="直線コネクタ 286"/>
            <p:cNvCxnSpPr/>
            <p:nvPr/>
          </p:nvCxnSpPr>
          <p:spPr>
            <a:xfrm>
              <a:off x="8138814" y="3582376"/>
              <a:ext cx="0" cy="50400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9" name="直線コネクタ 287"/>
            <p:cNvCxnSpPr/>
            <p:nvPr/>
          </p:nvCxnSpPr>
          <p:spPr>
            <a:xfrm>
              <a:off x="8284283" y="3582376"/>
              <a:ext cx="0" cy="50400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0" name="直線コネクタ 288"/>
            <p:cNvCxnSpPr/>
            <p:nvPr/>
          </p:nvCxnSpPr>
          <p:spPr>
            <a:xfrm>
              <a:off x="8436682" y="3582376"/>
              <a:ext cx="0" cy="50400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8" name="直線コネクタ 289"/>
            <p:cNvCxnSpPr/>
            <p:nvPr/>
          </p:nvCxnSpPr>
          <p:spPr>
            <a:xfrm>
              <a:off x="8589084" y="3587375"/>
              <a:ext cx="0" cy="50400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9" name="直線コネクタ 290"/>
            <p:cNvCxnSpPr/>
            <p:nvPr/>
          </p:nvCxnSpPr>
          <p:spPr>
            <a:xfrm>
              <a:off x="8741484" y="3559892"/>
              <a:ext cx="0" cy="50400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0" name="直線コネクタ 291"/>
            <p:cNvCxnSpPr/>
            <p:nvPr/>
          </p:nvCxnSpPr>
          <p:spPr>
            <a:xfrm>
              <a:off x="8893884" y="3577384"/>
              <a:ext cx="0" cy="50400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1" name="直線コネクタ 292"/>
            <p:cNvCxnSpPr/>
            <p:nvPr/>
          </p:nvCxnSpPr>
          <p:spPr>
            <a:xfrm>
              <a:off x="9046284" y="3564892"/>
              <a:ext cx="0" cy="50400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2" name="直線コネクタ 293"/>
            <p:cNvCxnSpPr/>
            <p:nvPr/>
          </p:nvCxnSpPr>
          <p:spPr>
            <a:xfrm>
              <a:off x="9198684" y="3552398"/>
              <a:ext cx="0" cy="50400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3" name="直線コネクタ 294"/>
            <p:cNvCxnSpPr/>
            <p:nvPr/>
          </p:nvCxnSpPr>
          <p:spPr>
            <a:xfrm>
              <a:off x="9351084" y="3569888"/>
              <a:ext cx="0" cy="50400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4" name="直線コネクタ 295"/>
            <p:cNvCxnSpPr/>
            <p:nvPr/>
          </p:nvCxnSpPr>
          <p:spPr>
            <a:xfrm>
              <a:off x="9503484" y="3572388"/>
              <a:ext cx="0" cy="50400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5" name="直線コネクタ 296"/>
            <p:cNvCxnSpPr/>
            <p:nvPr/>
          </p:nvCxnSpPr>
          <p:spPr>
            <a:xfrm>
              <a:off x="9655884" y="3559896"/>
              <a:ext cx="0" cy="50400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6" name="直線コネクタ 297"/>
            <p:cNvCxnSpPr/>
            <p:nvPr/>
          </p:nvCxnSpPr>
          <p:spPr>
            <a:xfrm>
              <a:off x="9808284" y="3577382"/>
              <a:ext cx="0" cy="50400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7" name="直線コネクタ 298"/>
            <p:cNvCxnSpPr/>
            <p:nvPr/>
          </p:nvCxnSpPr>
          <p:spPr>
            <a:xfrm>
              <a:off x="9960684" y="3579882"/>
              <a:ext cx="0" cy="50400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8" name="直線コネクタ 299"/>
            <p:cNvCxnSpPr/>
            <p:nvPr/>
          </p:nvCxnSpPr>
          <p:spPr>
            <a:xfrm>
              <a:off x="10113084" y="3552404"/>
              <a:ext cx="0" cy="50400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grpSp>
      <p:cxnSp>
        <p:nvCxnSpPr>
          <p:cNvPr id="72" name="直線矢印コネクタ 135"/>
          <p:cNvCxnSpPr/>
          <p:nvPr/>
        </p:nvCxnSpPr>
        <p:spPr>
          <a:xfrm flipV="1">
            <a:off x="3881272" y="5415111"/>
            <a:ext cx="4680000"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15" name="テキスト ボックス 282"/>
          <p:cNvSpPr txBox="1"/>
          <p:nvPr/>
        </p:nvSpPr>
        <p:spPr>
          <a:xfrm>
            <a:off x="508000" y="558800"/>
            <a:ext cx="8956298" cy="646331"/>
          </a:xfrm>
          <a:prstGeom prst="rect">
            <a:avLst/>
          </a:prstGeom>
          <a:noFill/>
        </p:spPr>
        <p:txBody>
          <a:bodyPr wrap="none" rtlCol="0">
            <a:spAutoFit/>
          </a:bodyPr>
          <a:lstStyle/>
          <a:p>
            <a:r>
              <a:rPr kumimoji="1" lang="ja-JP" altLang="en-US" sz="3600" dirty="0" smtClean="0"/>
              <a:t>仮説２が</a:t>
            </a:r>
            <a:r>
              <a:rPr lang="ja-JP" altLang="en-US" sz="3600" dirty="0" smtClean="0"/>
              <a:t>支持される場合に予想される結果</a:t>
            </a:r>
            <a:endParaRPr kumimoji="1" lang="ja-JP" altLang="en-US" sz="3600" dirty="0"/>
          </a:p>
        </p:txBody>
      </p:sp>
      <p:sp>
        <p:nvSpPr>
          <p:cNvPr id="116" name="テキスト ボックス 13"/>
          <p:cNvSpPr txBox="1"/>
          <p:nvPr/>
        </p:nvSpPr>
        <p:spPr>
          <a:xfrm>
            <a:off x="10749002" y="202347"/>
            <a:ext cx="649537" cy="369332"/>
          </a:xfrm>
          <a:prstGeom prst="rect">
            <a:avLst/>
          </a:prstGeom>
          <a:noFill/>
        </p:spPr>
        <p:txBody>
          <a:bodyPr wrap="none" rtlCol="0">
            <a:spAutoFit/>
          </a:bodyPr>
          <a:lstStyle/>
          <a:p>
            <a:r>
              <a:rPr lang="ja-JP" altLang="en-US" b="1" dirty="0">
                <a:solidFill>
                  <a:prstClr val="black"/>
                </a:solidFill>
                <a:latin typeface="ＭＳ Ｐゴシック" panose="020B0600070205080204" pitchFamily="50" charset="-128"/>
                <a:ea typeface="ＭＳ Ｐゴシック" panose="020B0600070205080204" pitchFamily="50" charset="-128"/>
              </a:rPr>
              <a:t>検証</a:t>
            </a:r>
          </a:p>
        </p:txBody>
      </p:sp>
      <p:grpSp>
        <p:nvGrpSpPr>
          <p:cNvPr id="9" name="グループ化 315"/>
          <p:cNvGrpSpPr/>
          <p:nvPr/>
        </p:nvGrpSpPr>
        <p:grpSpPr>
          <a:xfrm>
            <a:off x="2745749" y="4063892"/>
            <a:ext cx="2211085" cy="538977"/>
            <a:chOff x="7977794" y="3552398"/>
            <a:chExt cx="2211085" cy="538977"/>
          </a:xfrm>
        </p:grpSpPr>
        <p:sp>
          <p:nvSpPr>
            <p:cNvPr id="119" name="正方形/長方形 316"/>
            <p:cNvSpPr/>
            <p:nvPr/>
          </p:nvSpPr>
          <p:spPr>
            <a:xfrm>
              <a:off x="7977794" y="3582376"/>
              <a:ext cx="2211085" cy="494676"/>
            </a:xfrm>
            <a:prstGeom prst="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20" name="直線コネクタ 317"/>
            <p:cNvCxnSpPr/>
            <p:nvPr/>
          </p:nvCxnSpPr>
          <p:spPr>
            <a:xfrm>
              <a:off x="8138814" y="3582376"/>
              <a:ext cx="0" cy="50400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21" name="直線コネクタ 318"/>
            <p:cNvCxnSpPr/>
            <p:nvPr/>
          </p:nvCxnSpPr>
          <p:spPr>
            <a:xfrm>
              <a:off x="8284283" y="3582376"/>
              <a:ext cx="0" cy="50400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22" name="直線コネクタ 319"/>
            <p:cNvCxnSpPr/>
            <p:nvPr/>
          </p:nvCxnSpPr>
          <p:spPr>
            <a:xfrm>
              <a:off x="8436682" y="3582376"/>
              <a:ext cx="0" cy="50400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23" name="直線コネクタ 320"/>
            <p:cNvCxnSpPr/>
            <p:nvPr/>
          </p:nvCxnSpPr>
          <p:spPr>
            <a:xfrm>
              <a:off x="8589084" y="3587375"/>
              <a:ext cx="0" cy="50400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24" name="直線コネクタ 321"/>
            <p:cNvCxnSpPr/>
            <p:nvPr/>
          </p:nvCxnSpPr>
          <p:spPr>
            <a:xfrm>
              <a:off x="8741484" y="3559892"/>
              <a:ext cx="0" cy="50400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25" name="直線コネクタ 322"/>
            <p:cNvCxnSpPr/>
            <p:nvPr/>
          </p:nvCxnSpPr>
          <p:spPr>
            <a:xfrm>
              <a:off x="8893884" y="3577384"/>
              <a:ext cx="0" cy="50400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26" name="直線コネクタ 323"/>
            <p:cNvCxnSpPr/>
            <p:nvPr/>
          </p:nvCxnSpPr>
          <p:spPr>
            <a:xfrm>
              <a:off x="9046284" y="3564892"/>
              <a:ext cx="0" cy="50400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27" name="直線コネクタ 324"/>
            <p:cNvCxnSpPr/>
            <p:nvPr/>
          </p:nvCxnSpPr>
          <p:spPr>
            <a:xfrm>
              <a:off x="9198684" y="3552398"/>
              <a:ext cx="0" cy="50400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28" name="直線コネクタ 325"/>
            <p:cNvCxnSpPr/>
            <p:nvPr/>
          </p:nvCxnSpPr>
          <p:spPr>
            <a:xfrm>
              <a:off x="9351084" y="3569888"/>
              <a:ext cx="0" cy="50400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29" name="直線コネクタ 326"/>
            <p:cNvCxnSpPr/>
            <p:nvPr/>
          </p:nvCxnSpPr>
          <p:spPr>
            <a:xfrm>
              <a:off x="9503484" y="3572388"/>
              <a:ext cx="0" cy="50400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30" name="直線コネクタ 327"/>
            <p:cNvCxnSpPr/>
            <p:nvPr/>
          </p:nvCxnSpPr>
          <p:spPr>
            <a:xfrm>
              <a:off x="9655884" y="3559896"/>
              <a:ext cx="0" cy="50400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31" name="直線コネクタ 328"/>
            <p:cNvCxnSpPr/>
            <p:nvPr/>
          </p:nvCxnSpPr>
          <p:spPr>
            <a:xfrm>
              <a:off x="9808284" y="3577382"/>
              <a:ext cx="0" cy="50400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32" name="直線コネクタ 329"/>
            <p:cNvCxnSpPr/>
            <p:nvPr/>
          </p:nvCxnSpPr>
          <p:spPr>
            <a:xfrm>
              <a:off x="9960684" y="3579882"/>
              <a:ext cx="0" cy="50400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33" name="直線コネクタ 330"/>
            <p:cNvCxnSpPr/>
            <p:nvPr/>
          </p:nvCxnSpPr>
          <p:spPr>
            <a:xfrm>
              <a:off x="10113084" y="3552404"/>
              <a:ext cx="0" cy="50400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grpSp>
      <p:grpSp>
        <p:nvGrpSpPr>
          <p:cNvPr id="10" name="グループ化 331"/>
          <p:cNvGrpSpPr/>
          <p:nvPr/>
        </p:nvGrpSpPr>
        <p:grpSpPr>
          <a:xfrm>
            <a:off x="6835199" y="5743273"/>
            <a:ext cx="2211085" cy="538977"/>
            <a:chOff x="7977794" y="3552398"/>
            <a:chExt cx="2211085" cy="538977"/>
          </a:xfrm>
        </p:grpSpPr>
        <p:sp>
          <p:nvSpPr>
            <p:cNvPr id="135" name="正方形/長方形 332"/>
            <p:cNvSpPr/>
            <p:nvPr/>
          </p:nvSpPr>
          <p:spPr>
            <a:xfrm>
              <a:off x="7977794" y="3582376"/>
              <a:ext cx="2211085" cy="494676"/>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36" name="直線コネクタ 333"/>
            <p:cNvCxnSpPr/>
            <p:nvPr/>
          </p:nvCxnSpPr>
          <p:spPr>
            <a:xfrm>
              <a:off x="8138814" y="3582376"/>
              <a:ext cx="0" cy="5040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37" name="直線コネクタ 334"/>
            <p:cNvCxnSpPr/>
            <p:nvPr/>
          </p:nvCxnSpPr>
          <p:spPr>
            <a:xfrm>
              <a:off x="8284283" y="3582376"/>
              <a:ext cx="0" cy="5040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38" name="直線コネクタ 335"/>
            <p:cNvCxnSpPr/>
            <p:nvPr/>
          </p:nvCxnSpPr>
          <p:spPr>
            <a:xfrm>
              <a:off x="8436682" y="3582376"/>
              <a:ext cx="0" cy="5040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39" name="直線コネクタ 336"/>
            <p:cNvCxnSpPr/>
            <p:nvPr/>
          </p:nvCxnSpPr>
          <p:spPr>
            <a:xfrm>
              <a:off x="8589084" y="3587375"/>
              <a:ext cx="0" cy="5040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40" name="直線コネクタ 337"/>
            <p:cNvCxnSpPr/>
            <p:nvPr/>
          </p:nvCxnSpPr>
          <p:spPr>
            <a:xfrm>
              <a:off x="8741484" y="3559892"/>
              <a:ext cx="0" cy="5040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41" name="直線コネクタ 338"/>
            <p:cNvCxnSpPr/>
            <p:nvPr/>
          </p:nvCxnSpPr>
          <p:spPr>
            <a:xfrm>
              <a:off x="8893884" y="3577384"/>
              <a:ext cx="0" cy="5040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42" name="直線コネクタ 339"/>
            <p:cNvCxnSpPr/>
            <p:nvPr/>
          </p:nvCxnSpPr>
          <p:spPr>
            <a:xfrm>
              <a:off x="9046284" y="3564892"/>
              <a:ext cx="0" cy="5040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43" name="直線コネクタ 340"/>
            <p:cNvCxnSpPr/>
            <p:nvPr/>
          </p:nvCxnSpPr>
          <p:spPr>
            <a:xfrm>
              <a:off x="9198684" y="3552398"/>
              <a:ext cx="0" cy="5040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44" name="直線コネクタ 341"/>
            <p:cNvCxnSpPr/>
            <p:nvPr/>
          </p:nvCxnSpPr>
          <p:spPr>
            <a:xfrm>
              <a:off x="9351084" y="3569888"/>
              <a:ext cx="0" cy="5040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45" name="直線コネクタ 342"/>
            <p:cNvCxnSpPr/>
            <p:nvPr/>
          </p:nvCxnSpPr>
          <p:spPr>
            <a:xfrm>
              <a:off x="9503484" y="3572388"/>
              <a:ext cx="0" cy="5040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46" name="直線コネクタ 343"/>
            <p:cNvCxnSpPr/>
            <p:nvPr/>
          </p:nvCxnSpPr>
          <p:spPr>
            <a:xfrm>
              <a:off x="9655884" y="3559896"/>
              <a:ext cx="0" cy="5040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47" name="直線コネクタ 344"/>
            <p:cNvCxnSpPr/>
            <p:nvPr/>
          </p:nvCxnSpPr>
          <p:spPr>
            <a:xfrm>
              <a:off x="9808284" y="3577382"/>
              <a:ext cx="0" cy="5040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48" name="直線コネクタ 345"/>
            <p:cNvCxnSpPr/>
            <p:nvPr/>
          </p:nvCxnSpPr>
          <p:spPr>
            <a:xfrm>
              <a:off x="9960684" y="3579882"/>
              <a:ext cx="0" cy="5040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49" name="直線コネクタ 346"/>
            <p:cNvCxnSpPr/>
            <p:nvPr/>
          </p:nvCxnSpPr>
          <p:spPr>
            <a:xfrm>
              <a:off x="10113084" y="3552404"/>
              <a:ext cx="0" cy="5040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grpSp>
      <p:grpSp>
        <p:nvGrpSpPr>
          <p:cNvPr id="11" name="グループ化 347"/>
          <p:cNvGrpSpPr/>
          <p:nvPr/>
        </p:nvGrpSpPr>
        <p:grpSpPr>
          <a:xfrm>
            <a:off x="3890507" y="6258156"/>
            <a:ext cx="2211085" cy="538977"/>
            <a:chOff x="7977794" y="3552398"/>
            <a:chExt cx="2211085" cy="538977"/>
          </a:xfrm>
        </p:grpSpPr>
        <p:sp>
          <p:nvSpPr>
            <p:cNvPr id="151" name="正方形/長方形 348"/>
            <p:cNvSpPr/>
            <p:nvPr/>
          </p:nvSpPr>
          <p:spPr>
            <a:xfrm>
              <a:off x="7977794" y="3582376"/>
              <a:ext cx="2211085" cy="494676"/>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52" name="直線コネクタ 349"/>
            <p:cNvCxnSpPr/>
            <p:nvPr/>
          </p:nvCxnSpPr>
          <p:spPr>
            <a:xfrm>
              <a:off x="8138814" y="3582376"/>
              <a:ext cx="0" cy="5040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53" name="直線コネクタ 350"/>
            <p:cNvCxnSpPr/>
            <p:nvPr/>
          </p:nvCxnSpPr>
          <p:spPr>
            <a:xfrm>
              <a:off x="8284283" y="3582376"/>
              <a:ext cx="0" cy="5040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54" name="直線コネクタ 351"/>
            <p:cNvCxnSpPr/>
            <p:nvPr/>
          </p:nvCxnSpPr>
          <p:spPr>
            <a:xfrm>
              <a:off x="8436682" y="3582376"/>
              <a:ext cx="0" cy="5040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55" name="直線コネクタ 352"/>
            <p:cNvCxnSpPr/>
            <p:nvPr/>
          </p:nvCxnSpPr>
          <p:spPr>
            <a:xfrm>
              <a:off x="8589084" y="3587375"/>
              <a:ext cx="0" cy="5040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56" name="直線コネクタ 353"/>
            <p:cNvCxnSpPr/>
            <p:nvPr/>
          </p:nvCxnSpPr>
          <p:spPr>
            <a:xfrm>
              <a:off x="8741484" y="3559892"/>
              <a:ext cx="0" cy="5040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57" name="直線コネクタ 354"/>
            <p:cNvCxnSpPr/>
            <p:nvPr/>
          </p:nvCxnSpPr>
          <p:spPr>
            <a:xfrm>
              <a:off x="8893884" y="3577384"/>
              <a:ext cx="0" cy="5040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58" name="直線コネクタ 355"/>
            <p:cNvCxnSpPr/>
            <p:nvPr/>
          </p:nvCxnSpPr>
          <p:spPr>
            <a:xfrm>
              <a:off x="9046284" y="3564892"/>
              <a:ext cx="0" cy="5040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59" name="直線コネクタ 356"/>
            <p:cNvCxnSpPr/>
            <p:nvPr/>
          </p:nvCxnSpPr>
          <p:spPr>
            <a:xfrm>
              <a:off x="9198684" y="3552398"/>
              <a:ext cx="0" cy="5040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60" name="直線コネクタ 357"/>
            <p:cNvCxnSpPr/>
            <p:nvPr/>
          </p:nvCxnSpPr>
          <p:spPr>
            <a:xfrm>
              <a:off x="9351084" y="3569888"/>
              <a:ext cx="0" cy="5040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61" name="直線コネクタ 358"/>
            <p:cNvCxnSpPr/>
            <p:nvPr/>
          </p:nvCxnSpPr>
          <p:spPr>
            <a:xfrm>
              <a:off x="9503484" y="3572388"/>
              <a:ext cx="0" cy="5040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62" name="直線コネクタ 359"/>
            <p:cNvCxnSpPr/>
            <p:nvPr/>
          </p:nvCxnSpPr>
          <p:spPr>
            <a:xfrm>
              <a:off x="9655884" y="3559896"/>
              <a:ext cx="0" cy="5040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63" name="直線コネクタ 360"/>
            <p:cNvCxnSpPr/>
            <p:nvPr/>
          </p:nvCxnSpPr>
          <p:spPr>
            <a:xfrm>
              <a:off x="9808284" y="3577382"/>
              <a:ext cx="0" cy="5040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64" name="直線コネクタ 361"/>
            <p:cNvCxnSpPr/>
            <p:nvPr/>
          </p:nvCxnSpPr>
          <p:spPr>
            <a:xfrm>
              <a:off x="9960684" y="3579882"/>
              <a:ext cx="0" cy="5040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65" name="直線コネクタ 362"/>
            <p:cNvCxnSpPr/>
            <p:nvPr/>
          </p:nvCxnSpPr>
          <p:spPr>
            <a:xfrm>
              <a:off x="10113084" y="3552404"/>
              <a:ext cx="0" cy="50400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grpSp>
      <p:pic>
        <p:nvPicPr>
          <p:cNvPr id="3" name="図 8"/>
          <p:cNvPicPr>
            <a:picLocks noChangeAspect="1"/>
          </p:cNvPicPr>
          <p:nvPr/>
        </p:nvPicPr>
        <p:blipFill>
          <a:blip r:embed="rId2" cstate="print">
            <a:extLst>
              <a:ext uri="{28A0092B-C50C-407E-A947-70E740481C1C}">
                <a14:useLocalDpi xmlns:a14="http://schemas.microsoft.com/office/drawing/2010/main" xmlns=""/>
              </a:ext>
            </a:extLst>
          </a:blip>
          <a:stretch>
            <a:fillRect/>
          </a:stretch>
        </p:blipFill>
        <p:spPr>
          <a:xfrm>
            <a:off x="1225197" y="2551211"/>
            <a:ext cx="8991600" cy="2200275"/>
          </a:xfrm>
          <a:prstGeom prst="rect">
            <a:avLst/>
          </a:prstGeom>
        </p:spPr>
      </p:pic>
      <p:pic>
        <p:nvPicPr>
          <p:cNvPr id="6" name="図 9"/>
          <p:cNvPicPr>
            <a:picLocks noChangeAspect="1"/>
          </p:cNvPicPr>
          <p:nvPr/>
        </p:nvPicPr>
        <p:blipFill>
          <a:blip r:embed="rId3" cstate="print">
            <a:extLst>
              <a:ext uri="{28A0092B-C50C-407E-A947-70E740481C1C}">
                <a14:useLocalDpi xmlns:a14="http://schemas.microsoft.com/office/drawing/2010/main" xmlns=""/>
              </a:ext>
            </a:extLst>
          </a:blip>
          <a:stretch>
            <a:fillRect/>
          </a:stretch>
        </p:blipFill>
        <p:spPr>
          <a:xfrm>
            <a:off x="1225197" y="4781458"/>
            <a:ext cx="8991600" cy="2200275"/>
          </a:xfrm>
          <a:prstGeom prst="rect">
            <a:avLst/>
          </a:prstGeom>
        </p:spPr>
      </p:pic>
    </p:spTree>
    <p:extLst>
      <p:ext uri="{BB962C8B-B14F-4D97-AF65-F5344CB8AC3E}">
        <p14:creationId xmlns:p14="http://schemas.microsoft.com/office/powerpoint/2010/main" xmlns="" val="327081776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solidFill>
                  <a:prstClr val="black"/>
                </a:solidFill>
              </a:rPr>
              <a:pPr/>
              <a:t>66</a:t>
            </a:fld>
            <a:endParaRPr lang="ja-JP" altLang="en-US">
              <a:solidFill>
                <a:prstClr val="black"/>
              </a:solidFill>
            </a:endParaRPr>
          </a:p>
        </p:txBody>
      </p:sp>
      <p:sp>
        <p:nvSpPr>
          <p:cNvPr id="4" name="テキスト ボックス 4"/>
          <p:cNvSpPr txBox="1"/>
          <p:nvPr/>
        </p:nvSpPr>
        <p:spPr>
          <a:xfrm>
            <a:off x="508000" y="558800"/>
            <a:ext cx="5878532" cy="646331"/>
          </a:xfrm>
          <a:prstGeom prst="rect">
            <a:avLst/>
          </a:prstGeom>
          <a:noFill/>
        </p:spPr>
        <p:txBody>
          <a:bodyPr wrap="none" rtlCol="0">
            <a:spAutoFit/>
          </a:bodyPr>
          <a:lstStyle/>
          <a:p>
            <a:r>
              <a:rPr lang="ja-JP" altLang="en-US" sz="3600" dirty="0" smtClean="0"/>
              <a:t>仮説２の検証結果（</a:t>
            </a:r>
            <a:r>
              <a:rPr lang="en-US" altLang="ja-JP" sz="3600" dirty="0" smtClean="0"/>
              <a:t>t</a:t>
            </a:r>
            <a:r>
              <a:rPr lang="ja-JP" altLang="en-US" sz="3600" dirty="0" smtClean="0"/>
              <a:t>検定）</a:t>
            </a:r>
            <a:endParaRPr kumimoji="1" lang="ja-JP" altLang="en-US" sz="3600" dirty="0"/>
          </a:p>
        </p:txBody>
      </p:sp>
      <p:sp>
        <p:nvSpPr>
          <p:cNvPr id="5" name="テキスト ボックス 13"/>
          <p:cNvSpPr txBox="1"/>
          <p:nvPr/>
        </p:nvSpPr>
        <p:spPr>
          <a:xfrm>
            <a:off x="10749002" y="202347"/>
            <a:ext cx="649537" cy="369332"/>
          </a:xfrm>
          <a:prstGeom prst="rect">
            <a:avLst/>
          </a:prstGeom>
          <a:noFill/>
        </p:spPr>
        <p:txBody>
          <a:bodyPr wrap="none" rtlCol="0">
            <a:spAutoFit/>
          </a:bodyPr>
          <a:lstStyle/>
          <a:p>
            <a:r>
              <a:rPr lang="ja-JP" altLang="en-US" b="1" dirty="0">
                <a:solidFill>
                  <a:prstClr val="black"/>
                </a:solidFill>
                <a:latin typeface="ＭＳ Ｐゴシック" panose="020B0600070205080204" pitchFamily="50" charset="-128"/>
                <a:ea typeface="ＭＳ Ｐゴシック" panose="020B0600070205080204" pitchFamily="50" charset="-128"/>
              </a:rPr>
              <a:t>検証</a:t>
            </a:r>
          </a:p>
        </p:txBody>
      </p:sp>
    </p:spTree>
    <p:extLst>
      <p:ext uri="{BB962C8B-B14F-4D97-AF65-F5344CB8AC3E}">
        <p14:creationId xmlns:p14="http://schemas.microsoft.com/office/powerpoint/2010/main" xmlns="" val="3162083600"/>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solidFill>
                  <a:prstClr val="black"/>
                </a:solidFill>
              </a:rPr>
              <a:pPr/>
              <a:t>67</a:t>
            </a:fld>
            <a:endParaRPr lang="ja-JP" altLang="en-US">
              <a:solidFill>
                <a:prstClr val="black"/>
              </a:solidFill>
            </a:endParaRPr>
          </a:p>
        </p:txBody>
      </p:sp>
      <p:sp>
        <p:nvSpPr>
          <p:cNvPr id="4" name="テキスト ボックス 4"/>
          <p:cNvSpPr txBox="1"/>
          <p:nvPr/>
        </p:nvSpPr>
        <p:spPr>
          <a:xfrm>
            <a:off x="508000" y="558800"/>
            <a:ext cx="4480714" cy="646331"/>
          </a:xfrm>
          <a:prstGeom prst="rect">
            <a:avLst/>
          </a:prstGeom>
          <a:noFill/>
        </p:spPr>
        <p:txBody>
          <a:bodyPr wrap="none" rtlCol="0">
            <a:spAutoFit/>
          </a:bodyPr>
          <a:lstStyle/>
          <a:p>
            <a:r>
              <a:rPr lang="ja-JP" altLang="en-US" sz="3600"/>
              <a:t>仮説２</a:t>
            </a:r>
            <a:r>
              <a:rPr lang="en-US" altLang="ja-JP" sz="3600" dirty="0"/>
              <a:t>-</a:t>
            </a:r>
            <a:r>
              <a:rPr lang="ja-JP" altLang="en-US" sz="3600"/>
              <a:t>１</a:t>
            </a:r>
            <a:r>
              <a:rPr kumimoji="1" lang="ja-JP" altLang="en-US" sz="3600"/>
              <a:t>の</a:t>
            </a:r>
            <a:r>
              <a:rPr lang="ja-JP" altLang="en-US" sz="3600"/>
              <a:t>検証</a:t>
            </a:r>
            <a:r>
              <a:rPr kumimoji="1" lang="ja-JP" altLang="en-US" sz="3600"/>
              <a:t>結果</a:t>
            </a:r>
            <a:endParaRPr kumimoji="1" lang="ja-JP" altLang="en-US" sz="3600" dirty="0"/>
          </a:p>
        </p:txBody>
      </p:sp>
      <p:sp>
        <p:nvSpPr>
          <p:cNvPr id="5" name="テキスト ボックス 13"/>
          <p:cNvSpPr txBox="1"/>
          <p:nvPr/>
        </p:nvSpPr>
        <p:spPr>
          <a:xfrm>
            <a:off x="10749002" y="202347"/>
            <a:ext cx="649537" cy="369332"/>
          </a:xfrm>
          <a:prstGeom prst="rect">
            <a:avLst/>
          </a:prstGeom>
          <a:noFill/>
        </p:spPr>
        <p:txBody>
          <a:bodyPr wrap="none" rtlCol="0">
            <a:spAutoFit/>
          </a:bodyPr>
          <a:lstStyle/>
          <a:p>
            <a:r>
              <a:rPr lang="ja-JP" altLang="en-US" b="1" dirty="0">
                <a:solidFill>
                  <a:prstClr val="black"/>
                </a:solidFill>
                <a:latin typeface="ＭＳ Ｐゴシック" panose="020B0600070205080204" pitchFamily="50" charset="-128"/>
                <a:ea typeface="ＭＳ Ｐゴシック" panose="020B0600070205080204" pitchFamily="50" charset="-128"/>
              </a:rPr>
              <a:t>検証</a:t>
            </a:r>
          </a:p>
        </p:txBody>
      </p:sp>
    </p:spTree>
    <p:extLst>
      <p:ext uri="{BB962C8B-B14F-4D97-AF65-F5344CB8AC3E}">
        <p14:creationId xmlns:p14="http://schemas.microsoft.com/office/powerpoint/2010/main" xmlns="" val="4012539153"/>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68</a:t>
            </a:fld>
            <a:endParaRPr lang="ja-JP" altLang="en-US"/>
          </a:p>
        </p:txBody>
      </p:sp>
      <p:sp>
        <p:nvSpPr>
          <p:cNvPr id="3" name="テキスト ボックス 4"/>
          <p:cNvSpPr txBox="1"/>
          <p:nvPr/>
        </p:nvSpPr>
        <p:spPr>
          <a:xfrm>
            <a:off x="508000" y="558800"/>
            <a:ext cx="4480714" cy="646331"/>
          </a:xfrm>
          <a:prstGeom prst="rect">
            <a:avLst/>
          </a:prstGeom>
          <a:noFill/>
        </p:spPr>
        <p:txBody>
          <a:bodyPr wrap="none" rtlCol="0">
            <a:spAutoFit/>
          </a:bodyPr>
          <a:lstStyle/>
          <a:p>
            <a:r>
              <a:rPr lang="ja-JP" altLang="en-US" sz="3600" dirty="0"/>
              <a:t>仮説</a:t>
            </a:r>
            <a:r>
              <a:rPr lang="ja-JP" altLang="en-US" sz="3600" dirty="0" smtClean="0"/>
              <a:t>２</a:t>
            </a:r>
            <a:r>
              <a:rPr lang="en-US" altLang="ja-JP" sz="3600" dirty="0" smtClean="0"/>
              <a:t>-</a:t>
            </a:r>
            <a:r>
              <a:rPr lang="ja-JP" altLang="en-US" sz="3600" dirty="0" smtClean="0"/>
              <a:t>２</a:t>
            </a:r>
            <a:r>
              <a:rPr kumimoji="1" lang="ja-JP" altLang="en-US" sz="3600" dirty="0" smtClean="0"/>
              <a:t>の</a:t>
            </a:r>
            <a:r>
              <a:rPr lang="ja-JP" altLang="en-US" sz="3600" dirty="0" smtClean="0"/>
              <a:t>検証</a:t>
            </a:r>
            <a:r>
              <a:rPr kumimoji="1" lang="ja-JP" altLang="en-US" sz="3600" dirty="0" smtClean="0"/>
              <a:t>結果</a:t>
            </a:r>
            <a:endParaRPr kumimoji="1" lang="ja-JP" altLang="en-US" sz="3600" dirty="0"/>
          </a:p>
        </p:txBody>
      </p:sp>
    </p:spTree>
    <p:extLst>
      <p:ext uri="{BB962C8B-B14F-4D97-AF65-F5344CB8AC3E}">
        <p14:creationId xmlns:p14="http://schemas.microsoft.com/office/powerpoint/2010/main" xmlns="" val="220924432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solidFill>
                  <a:prstClr val="black"/>
                </a:solidFill>
              </a:rPr>
              <a:pPr/>
              <a:t>69</a:t>
            </a:fld>
            <a:endParaRPr lang="ja-JP" altLang="en-US">
              <a:solidFill>
                <a:prstClr val="black"/>
              </a:solidFill>
            </a:endParaRPr>
          </a:p>
        </p:txBody>
      </p:sp>
      <p:sp>
        <p:nvSpPr>
          <p:cNvPr id="4" name="テキスト ボックス 4"/>
          <p:cNvSpPr txBox="1"/>
          <p:nvPr/>
        </p:nvSpPr>
        <p:spPr>
          <a:xfrm>
            <a:off x="508000" y="558800"/>
            <a:ext cx="5724644" cy="646331"/>
          </a:xfrm>
          <a:prstGeom prst="rect">
            <a:avLst/>
          </a:prstGeom>
          <a:noFill/>
        </p:spPr>
        <p:txBody>
          <a:bodyPr wrap="none" rtlCol="0">
            <a:spAutoFit/>
          </a:bodyPr>
          <a:lstStyle/>
          <a:p>
            <a:r>
              <a:rPr kumimoji="1" lang="ja-JP" altLang="en-US" sz="3600" dirty="0" smtClean="0"/>
              <a:t>仮説２　検証結果のまとめ</a:t>
            </a:r>
            <a:endParaRPr kumimoji="1" lang="ja-JP" altLang="en-US" sz="3600" dirty="0"/>
          </a:p>
        </p:txBody>
      </p:sp>
      <p:sp>
        <p:nvSpPr>
          <p:cNvPr id="5" name="テキスト ボックス 13"/>
          <p:cNvSpPr txBox="1"/>
          <p:nvPr/>
        </p:nvSpPr>
        <p:spPr>
          <a:xfrm>
            <a:off x="10749002" y="202347"/>
            <a:ext cx="649537" cy="369332"/>
          </a:xfrm>
          <a:prstGeom prst="rect">
            <a:avLst/>
          </a:prstGeom>
          <a:noFill/>
        </p:spPr>
        <p:txBody>
          <a:bodyPr wrap="none" rtlCol="0">
            <a:spAutoFit/>
          </a:bodyPr>
          <a:lstStyle/>
          <a:p>
            <a:r>
              <a:rPr lang="ja-JP" altLang="en-US" b="1" dirty="0">
                <a:solidFill>
                  <a:prstClr val="black"/>
                </a:solidFill>
                <a:latin typeface="ＭＳ Ｐゴシック" panose="020B0600070205080204" pitchFamily="50" charset="-128"/>
                <a:ea typeface="ＭＳ Ｐゴシック" panose="020B0600070205080204" pitchFamily="50" charset="-128"/>
              </a:rPr>
              <a:t>検証</a:t>
            </a:r>
          </a:p>
        </p:txBody>
      </p:sp>
    </p:spTree>
    <p:extLst>
      <p:ext uri="{BB962C8B-B14F-4D97-AF65-F5344CB8AC3E}">
        <p14:creationId xmlns:p14="http://schemas.microsoft.com/office/powerpoint/2010/main" xmlns="" val="29256226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459735" y="1755738"/>
            <a:ext cx="7272528" cy="2426208"/>
          </a:xfrm>
          <a:prstGeom prst="rect">
            <a:avLst/>
          </a:prstGeom>
        </p:spPr>
      </p:pic>
      <p:pic>
        <p:nvPicPr>
          <p:cNvPr id="10" name="図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459735" y="1755738"/>
            <a:ext cx="7272528" cy="2426208"/>
          </a:xfrm>
          <a:prstGeom prst="rect">
            <a:avLst/>
          </a:prstGeom>
        </p:spPr>
      </p:pic>
      <p:sp>
        <p:nvSpPr>
          <p:cNvPr id="3" name="スライド番号プレースホルダー 2"/>
          <p:cNvSpPr>
            <a:spLocks noGrp="1"/>
          </p:cNvSpPr>
          <p:nvPr>
            <p:ph type="sldNum" sz="quarter" idx="12"/>
          </p:nvPr>
        </p:nvSpPr>
        <p:spPr/>
        <p:txBody>
          <a:bodyPr/>
          <a:lstStyle/>
          <a:p>
            <a:fld id="{3F77E22E-D6F1-4B21-AE73-C7A4474996E0}" type="slidenum">
              <a:rPr kumimoji="1" lang="ja-JP" altLang="en-US" smtClean="0"/>
              <a:pPr/>
              <a:t>7</a:t>
            </a:fld>
            <a:endParaRPr kumimoji="1" lang="ja-JP" altLang="en-US"/>
          </a:p>
        </p:txBody>
      </p:sp>
      <p:sp>
        <p:nvSpPr>
          <p:cNvPr id="6" name="テキスト ボックス 7"/>
          <p:cNvSpPr txBox="1"/>
          <p:nvPr/>
        </p:nvSpPr>
        <p:spPr>
          <a:xfrm>
            <a:off x="4245040" y="5421838"/>
            <a:ext cx="3701918" cy="646331"/>
          </a:xfrm>
          <a:prstGeom prst="rect">
            <a:avLst/>
          </a:prstGeom>
          <a:noFill/>
        </p:spPr>
        <p:txBody>
          <a:bodyPr wrap="square" rtlCol="0">
            <a:spAutoFit/>
          </a:bodyPr>
          <a:lstStyle/>
          <a:p>
            <a:pPr algn="ctr"/>
            <a:r>
              <a:rPr lang="ja-JP" altLang="en-US" sz="3600" b="1" dirty="0">
                <a:solidFill>
                  <a:srgbClr val="FF0000"/>
                </a:solidFill>
              </a:rPr>
              <a:t>地域活性化活動</a:t>
            </a:r>
            <a:endParaRPr kumimoji="1" lang="ja-JP" altLang="en-US" sz="2800" b="1" dirty="0">
              <a:solidFill>
                <a:srgbClr val="FF0000"/>
              </a:solidFill>
            </a:endParaRPr>
          </a:p>
        </p:txBody>
      </p:sp>
      <p:sp>
        <p:nvSpPr>
          <p:cNvPr id="11" name="テキスト ボックス 4"/>
          <p:cNvSpPr txBox="1"/>
          <p:nvPr/>
        </p:nvSpPr>
        <p:spPr>
          <a:xfrm>
            <a:off x="2925719" y="1976458"/>
            <a:ext cx="6340562" cy="2123658"/>
          </a:xfrm>
          <a:prstGeom prst="rect">
            <a:avLst/>
          </a:prstGeom>
        </p:spPr>
        <p:txBody>
          <a:bodyPr wrap="square" rtlCol="0">
            <a:spAutoFit/>
          </a:bodyPr>
          <a:lstStyle/>
          <a:p>
            <a:pPr algn="ctr"/>
            <a:r>
              <a:rPr lang="ja-JP" altLang="en-US" sz="2800" dirty="0">
                <a:latin typeface="メイリオ"/>
              </a:rPr>
              <a:t>①　定住人口の増加、創業、企業誘致</a:t>
            </a:r>
            <a:endParaRPr lang="ja-JP" altLang="en-US" sz="2400" dirty="0">
              <a:latin typeface="メイリオ"/>
            </a:endParaRPr>
          </a:p>
          <a:p>
            <a:pPr algn="ctr"/>
            <a:endParaRPr lang="ja-JP" altLang="en-US" sz="2400" dirty="0">
              <a:latin typeface="メイリオ"/>
            </a:endParaRPr>
          </a:p>
          <a:p>
            <a:pPr algn="ctr"/>
            <a:r>
              <a:rPr lang="ja-JP" altLang="en-US" sz="2800" dirty="0">
                <a:latin typeface="メイリオ"/>
              </a:rPr>
              <a:t>②　地域外マネーの獲得</a:t>
            </a:r>
            <a:endParaRPr lang="ja-JP" altLang="en-US" sz="2400" dirty="0">
              <a:latin typeface="メイリオ"/>
            </a:endParaRPr>
          </a:p>
          <a:p>
            <a:pPr algn="ctr"/>
            <a:endParaRPr lang="ja-JP" altLang="en-US" sz="2400" dirty="0">
              <a:latin typeface="メイリオ"/>
            </a:endParaRPr>
          </a:p>
          <a:p>
            <a:pPr algn="ctr"/>
            <a:r>
              <a:rPr lang="ja-JP" altLang="en-US" sz="2800" dirty="0">
                <a:latin typeface="メイリオ"/>
              </a:rPr>
              <a:t>③　交流人口の増加</a:t>
            </a:r>
            <a:endParaRPr lang="ja-JP" altLang="en-US" sz="2400" dirty="0">
              <a:latin typeface="メイリオ"/>
            </a:endParaRPr>
          </a:p>
        </p:txBody>
      </p:sp>
      <p:sp>
        <p:nvSpPr>
          <p:cNvPr id="13" name="テキスト ボックス 23"/>
          <p:cNvSpPr txBox="1"/>
          <p:nvPr/>
        </p:nvSpPr>
        <p:spPr>
          <a:xfrm>
            <a:off x="508000" y="558800"/>
            <a:ext cx="8032968" cy="646331"/>
          </a:xfrm>
          <a:prstGeom prst="rect">
            <a:avLst/>
          </a:prstGeom>
          <a:noFill/>
        </p:spPr>
        <p:txBody>
          <a:bodyPr wrap="none" rtlCol="0">
            <a:spAutoFit/>
          </a:bodyPr>
          <a:lstStyle/>
          <a:p>
            <a:r>
              <a:rPr lang="ja-JP" altLang="en-US" sz="3600"/>
              <a:t>地域</a:t>
            </a:r>
            <a:r>
              <a:rPr lang="ja-JP" altLang="en-US" sz="3600" smtClean="0"/>
              <a:t>活性化を</a:t>
            </a:r>
            <a:r>
              <a:rPr lang="ja-JP" altLang="en-US" sz="3600"/>
              <a:t>起こすためのアクション</a:t>
            </a:r>
            <a:endParaRPr kumimoji="1" lang="ja-JP" altLang="en-US" sz="3600"/>
          </a:p>
        </p:txBody>
      </p:sp>
      <p:sp>
        <p:nvSpPr>
          <p:cNvPr id="14" name="テキスト ボックス 13"/>
          <p:cNvSpPr txBox="1"/>
          <p:nvPr/>
        </p:nvSpPr>
        <p:spPr>
          <a:xfrm>
            <a:off x="10749002" y="202347"/>
            <a:ext cx="1107996" cy="369332"/>
          </a:xfrm>
          <a:prstGeom prst="rect">
            <a:avLst/>
          </a:prstGeom>
          <a:noFill/>
        </p:spPr>
        <p:txBody>
          <a:bodyPr wrap="none" rtlCol="0">
            <a:spAutoFit/>
          </a:bodyPr>
          <a:lstStyle/>
          <a:p>
            <a:r>
              <a:rPr kumimoji="1" lang="ja-JP" altLang="en-US" b="1" dirty="0" smtClean="0">
                <a:latin typeface="ＭＳ Ｐゴシック" panose="020B0600070205080204" pitchFamily="50" charset="-128"/>
                <a:ea typeface="ＭＳ Ｐゴシック" panose="020B0600070205080204" pitchFamily="50" charset="-128"/>
              </a:rPr>
              <a:t>現状分析</a:t>
            </a:r>
            <a:endParaRPr kumimoji="1" lang="ja-JP" altLang="en-US" b="1" dirty="0">
              <a:latin typeface="ＭＳ Ｐゴシック" panose="020B0600070205080204" pitchFamily="50" charset="-128"/>
              <a:ea typeface="ＭＳ Ｐゴシック" panose="020B0600070205080204" pitchFamily="50" charset="-128"/>
            </a:endParaRPr>
          </a:p>
        </p:txBody>
      </p:sp>
      <p:sp>
        <p:nvSpPr>
          <p:cNvPr id="4" name="テキスト ボックス 8"/>
          <p:cNvSpPr txBox="1"/>
          <p:nvPr/>
        </p:nvSpPr>
        <p:spPr>
          <a:xfrm>
            <a:off x="6752419" y="6173289"/>
            <a:ext cx="4260441" cy="307777"/>
          </a:xfrm>
          <a:prstGeom prst="rect">
            <a:avLst/>
          </a:prstGeom>
        </p:spPr>
        <p:txBody>
          <a:bodyPr wrap="square" rtlCol="0">
            <a:spAutoFit/>
          </a:bodyPr>
          <a:lstStyle/>
          <a:p>
            <a:r>
              <a:rPr lang="ja-JP" altLang="en-US" sz="1200" dirty="0">
                <a:latin typeface="Meiryo"/>
                <a:ea typeface="Meiryo" charset="0"/>
              </a:rPr>
              <a:t>引用：</a:t>
            </a:r>
            <a:r>
              <a:rPr lang="ja-JP" altLang="en-US" sz="1200" dirty="0">
                <a:latin typeface="メイリオ" charset="0"/>
                <a:ea typeface="Meiryo" charset="0"/>
              </a:rPr>
              <a:t>地域活性化のための面的支援 </a:t>
            </a:r>
            <a:r>
              <a:rPr lang="zh-TW" altLang="en-US" sz="1200" dirty="0">
                <a:latin typeface="メイリオ" charset="0"/>
                <a:ea typeface="Meiryo" charset="0"/>
              </a:rPr>
              <a:t>中小企業基盤整備機構</a:t>
            </a:r>
            <a:r>
              <a:rPr lang="ja-JP" altLang="en-US" sz="1400" dirty="0">
                <a:latin typeface="メイリオ" charset="0"/>
                <a:ea typeface="Meiryo" charset="0"/>
              </a:rPr>
              <a:t>　</a:t>
            </a:r>
          </a:p>
        </p:txBody>
      </p:sp>
      <p:sp>
        <p:nvSpPr>
          <p:cNvPr id="9" name="下矢印 15"/>
          <p:cNvSpPr/>
          <p:nvPr/>
        </p:nvSpPr>
        <p:spPr>
          <a:xfrm>
            <a:off x="5739388" y="4466462"/>
            <a:ext cx="689113" cy="80838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xmlns="" val="319932315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1"/>
          <p:cNvSpPr txBox="1">
            <a:spLocks/>
          </p:cNvSpPr>
          <p:nvPr/>
        </p:nvSpPr>
        <p:spPr>
          <a:xfrm>
            <a:off x="8610600" y="6356350"/>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dirty="0" smtClean="0"/>
              <a:t>67</a:t>
            </a:r>
            <a:endParaRPr lang="ja-JP" altLang="en-US" dirty="0"/>
          </a:p>
        </p:txBody>
      </p:sp>
      <p:sp>
        <p:nvSpPr>
          <p:cNvPr id="18" name="テキスト ボックス 18"/>
          <p:cNvSpPr txBox="1"/>
          <p:nvPr/>
        </p:nvSpPr>
        <p:spPr>
          <a:xfrm>
            <a:off x="508000" y="558800"/>
            <a:ext cx="4801314" cy="646331"/>
          </a:xfrm>
          <a:prstGeom prst="rect">
            <a:avLst/>
          </a:prstGeom>
          <a:noFill/>
        </p:spPr>
        <p:txBody>
          <a:bodyPr wrap="none" rtlCol="0">
            <a:spAutoFit/>
          </a:bodyPr>
          <a:lstStyle/>
          <a:p>
            <a:r>
              <a:rPr kumimoji="1" lang="ja-JP" altLang="en-US" sz="3600" dirty="0" smtClean="0"/>
              <a:t>仮説３の検証について</a:t>
            </a:r>
            <a:endParaRPr kumimoji="1" lang="ja-JP" altLang="en-US" sz="3600" dirty="0"/>
          </a:p>
        </p:txBody>
      </p:sp>
      <p:sp>
        <p:nvSpPr>
          <p:cNvPr id="19" name="テキスト ボックス 13"/>
          <p:cNvSpPr txBox="1"/>
          <p:nvPr/>
        </p:nvSpPr>
        <p:spPr>
          <a:xfrm>
            <a:off x="10749002" y="202347"/>
            <a:ext cx="649537" cy="369332"/>
          </a:xfrm>
          <a:prstGeom prst="rect">
            <a:avLst/>
          </a:prstGeom>
          <a:noFill/>
        </p:spPr>
        <p:txBody>
          <a:bodyPr wrap="none" rtlCol="0">
            <a:spAutoFit/>
          </a:bodyPr>
          <a:lstStyle/>
          <a:p>
            <a:r>
              <a:rPr lang="ja-JP" altLang="en-US" b="1" dirty="0">
                <a:solidFill>
                  <a:prstClr val="black"/>
                </a:solidFill>
                <a:latin typeface="ＭＳ Ｐゴシック" panose="020B0600070205080204" pitchFamily="50" charset="-128"/>
                <a:ea typeface="ＭＳ Ｐゴシック" panose="020B0600070205080204" pitchFamily="50" charset="-128"/>
              </a:rPr>
              <a:t>検証</a:t>
            </a:r>
          </a:p>
        </p:txBody>
      </p:sp>
      <p:pic>
        <p:nvPicPr>
          <p:cNvPr id="16" name="図 15"/>
          <p:cNvPicPr>
            <a:picLocks noChangeAspect="1"/>
          </p:cNvPicPr>
          <p:nvPr/>
        </p:nvPicPr>
        <p:blipFill>
          <a:blip r:embed="rId2" cstate="print">
            <a:extLst>
              <a:ext uri="{28A0092B-C50C-407E-A947-70E740481C1C}">
                <a14:useLocalDpi xmlns:a14="http://schemas.microsoft.com/office/drawing/2010/main" xmlns=""/>
              </a:ext>
            </a:extLst>
          </a:blip>
          <a:stretch>
            <a:fillRect/>
          </a:stretch>
        </p:blipFill>
        <p:spPr>
          <a:xfrm>
            <a:off x="508000" y="2221113"/>
            <a:ext cx="8677275" cy="1476375"/>
          </a:xfrm>
          <a:prstGeom prst="rect">
            <a:avLst/>
          </a:prstGeom>
        </p:spPr>
      </p:pic>
      <p:pic>
        <p:nvPicPr>
          <p:cNvPr id="21" name="図 20"/>
          <p:cNvPicPr>
            <a:picLocks noChangeAspect="1"/>
          </p:cNvPicPr>
          <p:nvPr/>
        </p:nvPicPr>
        <p:blipFill>
          <a:blip r:embed="rId3" cstate="print">
            <a:extLst>
              <a:ext uri="{28A0092B-C50C-407E-A947-70E740481C1C}">
                <a14:useLocalDpi xmlns:a14="http://schemas.microsoft.com/office/drawing/2010/main" xmlns=""/>
              </a:ext>
            </a:extLst>
          </a:blip>
          <a:stretch>
            <a:fillRect/>
          </a:stretch>
        </p:blipFill>
        <p:spPr>
          <a:xfrm>
            <a:off x="2238375" y="4321194"/>
            <a:ext cx="9953625" cy="1543050"/>
          </a:xfrm>
          <a:prstGeom prst="rect">
            <a:avLst/>
          </a:prstGeom>
        </p:spPr>
      </p:pic>
    </p:spTree>
    <p:extLst>
      <p:ext uri="{BB962C8B-B14F-4D97-AF65-F5344CB8AC3E}">
        <p14:creationId xmlns:p14="http://schemas.microsoft.com/office/powerpoint/2010/main" xmlns="" val="243376542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71</a:t>
            </a:fld>
            <a:endParaRPr lang="ja-JP" altLang="en-US" dirty="0"/>
          </a:p>
        </p:txBody>
      </p:sp>
      <p:sp>
        <p:nvSpPr>
          <p:cNvPr id="4" name="テキスト ボックス 3"/>
          <p:cNvSpPr txBox="1"/>
          <p:nvPr/>
        </p:nvSpPr>
        <p:spPr>
          <a:xfrm>
            <a:off x="740227" y="1489333"/>
            <a:ext cx="6357257" cy="400110"/>
          </a:xfrm>
          <a:prstGeom prst="rect">
            <a:avLst/>
          </a:prstGeom>
          <a:noFill/>
        </p:spPr>
        <p:txBody>
          <a:bodyPr wrap="square" rtlCol="0">
            <a:spAutoFit/>
          </a:bodyPr>
          <a:lstStyle/>
          <a:p>
            <a:r>
              <a:rPr lang="ja-JP" altLang="en-US" sz="2000" dirty="0"/>
              <a:t>「アイドルに関する調査」とし、アンケートを実施。</a:t>
            </a:r>
            <a:endParaRPr kumimoji="1" lang="ja-JP" altLang="en-US" dirty="0"/>
          </a:p>
        </p:txBody>
      </p:sp>
      <p:sp>
        <p:nvSpPr>
          <p:cNvPr id="5" name="テキスト ボックス 4"/>
          <p:cNvSpPr txBox="1"/>
          <p:nvPr/>
        </p:nvSpPr>
        <p:spPr>
          <a:xfrm>
            <a:off x="740227" y="1945123"/>
            <a:ext cx="10363202" cy="707886"/>
          </a:xfrm>
          <a:prstGeom prst="rect">
            <a:avLst/>
          </a:prstGeom>
          <a:noFill/>
        </p:spPr>
        <p:txBody>
          <a:bodyPr wrap="square" rtlCol="0">
            <a:spAutoFit/>
          </a:bodyPr>
          <a:lstStyle/>
          <a:p>
            <a:r>
              <a:rPr lang="ja-JP" altLang="en-US" sz="2000" dirty="0"/>
              <a:t>ご当地アイドルと全国アイドルに分け、</a:t>
            </a:r>
            <a:endParaRPr kumimoji="1" lang="en-US" altLang="ja-JP" dirty="0" smtClean="0"/>
          </a:p>
          <a:p>
            <a:r>
              <a:rPr lang="ja-JP" altLang="en-US" sz="2000" dirty="0"/>
              <a:t>団体写真と活動内容と出身地を書いている資料を見てもらい、調査を行った。</a:t>
            </a:r>
            <a:endParaRPr kumimoji="1" lang="ja-JP" altLang="en-US" dirty="0"/>
          </a:p>
        </p:txBody>
      </p:sp>
      <p:sp>
        <p:nvSpPr>
          <p:cNvPr id="7" name="テキスト ボックス 6"/>
          <p:cNvSpPr txBox="1"/>
          <p:nvPr/>
        </p:nvSpPr>
        <p:spPr>
          <a:xfrm>
            <a:off x="973554" y="5891105"/>
            <a:ext cx="10146916" cy="400110"/>
          </a:xfrm>
          <a:prstGeom prst="rect">
            <a:avLst/>
          </a:prstGeom>
          <a:noFill/>
        </p:spPr>
        <p:txBody>
          <a:bodyPr wrap="square" rtlCol="0">
            <a:spAutoFit/>
          </a:bodyPr>
          <a:lstStyle/>
          <a:p>
            <a:r>
              <a:rPr kumimoji="1" lang="ja-JP" altLang="en-US" sz="2000" b="1" dirty="0" smtClean="0"/>
              <a:t>圏内の人</a:t>
            </a:r>
            <a:r>
              <a:rPr lang="ja-JP" altLang="en-US" sz="2000" b="1" dirty="0" smtClean="0"/>
              <a:t>はご当地アイドルと全国アイドル、どちらに応援と商品興味を</a:t>
            </a:r>
            <a:r>
              <a:rPr lang="ja-JP" altLang="en-US" sz="2000" b="1" dirty="0"/>
              <a:t>持</a:t>
            </a:r>
            <a:r>
              <a:rPr lang="ja-JP" altLang="en-US" sz="2000" b="1" dirty="0" smtClean="0"/>
              <a:t>つ</a:t>
            </a:r>
            <a:r>
              <a:rPr lang="ja-JP" altLang="en-US" sz="2000" b="1" dirty="0"/>
              <a:t>か</a:t>
            </a:r>
            <a:r>
              <a:rPr kumimoji="1" lang="ja-JP" altLang="en-US" sz="2000" b="1" dirty="0" smtClean="0"/>
              <a:t>検証する。</a:t>
            </a:r>
            <a:endParaRPr kumimoji="1" lang="ja-JP" altLang="en-US" sz="2000" b="1" dirty="0"/>
          </a:p>
        </p:txBody>
      </p:sp>
      <p:sp>
        <p:nvSpPr>
          <p:cNvPr id="8" name="角丸四角形 7"/>
          <p:cNvSpPr/>
          <p:nvPr/>
        </p:nvSpPr>
        <p:spPr>
          <a:xfrm>
            <a:off x="740225" y="5738442"/>
            <a:ext cx="10613573" cy="637345"/>
          </a:xfrm>
          <a:prstGeom prst="roundRect">
            <a:avLst/>
          </a:prstGeom>
          <a:noFill/>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pic>
        <p:nvPicPr>
          <p:cNvPr id="10" name="図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856374" y="2693708"/>
            <a:ext cx="4423526" cy="2485127"/>
          </a:xfrm>
          <a:prstGeom prst="rect">
            <a:avLst/>
          </a:prstGeom>
          <a:ln>
            <a:solidFill>
              <a:schemeClr val="tx1"/>
            </a:solidFill>
          </a:ln>
          <a:effectLst/>
        </p:spPr>
      </p:pic>
      <p:sp>
        <p:nvSpPr>
          <p:cNvPr id="11" name="テキスト ボックス 8"/>
          <p:cNvSpPr txBox="1"/>
          <p:nvPr/>
        </p:nvSpPr>
        <p:spPr>
          <a:xfrm>
            <a:off x="2042554" y="5295602"/>
            <a:ext cx="2051165" cy="369332"/>
          </a:xfrm>
          <a:prstGeom prst="rect">
            <a:avLst/>
          </a:prstGeom>
          <a:noFill/>
        </p:spPr>
        <p:txBody>
          <a:bodyPr wrap="square" rtlCol="0">
            <a:spAutoFit/>
          </a:bodyPr>
          <a:lstStyle/>
          <a:p>
            <a:r>
              <a:rPr lang="ja-JP" altLang="en-US" b="1" dirty="0"/>
              <a:t>ご当地アイドル</a:t>
            </a:r>
            <a:endParaRPr kumimoji="1" lang="ja-JP" altLang="en-US" dirty="0"/>
          </a:p>
        </p:txBody>
      </p:sp>
      <p:sp>
        <p:nvSpPr>
          <p:cNvPr id="12" name="テキスト ボックス 13"/>
          <p:cNvSpPr txBox="1"/>
          <p:nvPr/>
        </p:nvSpPr>
        <p:spPr>
          <a:xfrm>
            <a:off x="7681209" y="5282099"/>
            <a:ext cx="1858781" cy="369332"/>
          </a:xfrm>
          <a:prstGeom prst="rect">
            <a:avLst/>
          </a:prstGeom>
          <a:noFill/>
        </p:spPr>
        <p:txBody>
          <a:bodyPr wrap="square" rtlCol="0">
            <a:spAutoFit/>
          </a:bodyPr>
          <a:lstStyle/>
          <a:p>
            <a:r>
              <a:rPr lang="ja-JP" altLang="en-US" b="1" dirty="0"/>
              <a:t>全国アイドル</a:t>
            </a:r>
            <a:endParaRPr kumimoji="1" lang="ja-JP" altLang="en-US" dirty="0"/>
          </a:p>
        </p:txBody>
      </p:sp>
      <p:sp>
        <p:nvSpPr>
          <p:cNvPr id="14" name="テキスト ボックス 14"/>
          <p:cNvSpPr txBox="1"/>
          <p:nvPr/>
        </p:nvSpPr>
        <p:spPr>
          <a:xfrm>
            <a:off x="508000" y="558800"/>
            <a:ext cx="3877985" cy="646331"/>
          </a:xfrm>
          <a:prstGeom prst="rect">
            <a:avLst/>
          </a:prstGeom>
          <a:noFill/>
        </p:spPr>
        <p:txBody>
          <a:bodyPr wrap="none" rtlCol="0">
            <a:spAutoFit/>
          </a:bodyPr>
          <a:lstStyle/>
          <a:p>
            <a:r>
              <a:rPr kumimoji="1" lang="ja-JP" altLang="en-US" sz="3600" dirty="0" smtClean="0"/>
              <a:t>仮説３の検証方法</a:t>
            </a:r>
            <a:endParaRPr kumimoji="1" lang="ja-JP" altLang="en-US" sz="3600" dirty="0"/>
          </a:p>
        </p:txBody>
      </p:sp>
      <p:sp>
        <p:nvSpPr>
          <p:cNvPr id="15" name="テキスト ボックス 13"/>
          <p:cNvSpPr txBox="1"/>
          <p:nvPr/>
        </p:nvSpPr>
        <p:spPr>
          <a:xfrm>
            <a:off x="10749002" y="202347"/>
            <a:ext cx="649537" cy="369332"/>
          </a:xfrm>
          <a:prstGeom prst="rect">
            <a:avLst/>
          </a:prstGeom>
          <a:noFill/>
        </p:spPr>
        <p:txBody>
          <a:bodyPr wrap="none" rtlCol="0">
            <a:spAutoFit/>
          </a:bodyPr>
          <a:lstStyle/>
          <a:p>
            <a:r>
              <a:rPr lang="ja-JP" altLang="en-US" b="1" dirty="0">
                <a:solidFill>
                  <a:prstClr val="black"/>
                </a:solidFill>
                <a:latin typeface="ＭＳ Ｐゴシック" panose="020B0600070205080204" pitchFamily="50" charset="-128"/>
                <a:ea typeface="ＭＳ Ｐゴシック" panose="020B0600070205080204" pitchFamily="50" charset="-128"/>
              </a:rPr>
              <a:t>検証</a:t>
            </a:r>
          </a:p>
        </p:txBody>
      </p:sp>
      <p:pic>
        <p:nvPicPr>
          <p:cNvPr id="13" name="図 10"/>
          <p:cNvPicPr>
            <a:picLocks noChangeAspect="1"/>
          </p:cNvPicPr>
          <p:nvPr/>
        </p:nvPicPr>
        <p:blipFill rotWithShape="1">
          <a:blip r:embed="rId3" cstate="print">
            <a:extLst>
              <a:ext uri="{28A0092B-C50C-407E-A947-70E740481C1C}">
                <a14:useLocalDpi xmlns:a14="http://schemas.microsoft.com/office/drawing/2010/main" xmlns=""/>
              </a:ext>
            </a:extLst>
          </a:blip>
          <a:srcRect l="718" t="1350" r="1259" b="2557"/>
          <a:stretch/>
        </p:blipFill>
        <p:spPr>
          <a:xfrm>
            <a:off x="6257252" y="2680666"/>
            <a:ext cx="4491750" cy="2485126"/>
          </a:xfrm>
          <a:prstGeom prst="rect">
            <a:avLst/>
          </a:prstGeom>
          <a:ln>
            <a:solidFill>
              <a:schemeClr val="tx1"/>
            </a:solidFill>
          </a:ln>
          <a:effectLst/>
        </p:spPr>
      </p:pic>
    </p:spTree>
    <p:extLst>
      <p:ext uri="{BB962C8B-B14F-4D97-AF65-F5344CB8AC3E}">
        <p14:creationId xmlns:p14="http://schemas.microsoft.com/office/powerpoint/2010/main" xmlns="" val="1615143067"/>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solidFill>
                  <a:prstClr val="black"/>
                </a:solidFill>
              </a:rPr>
              <a:pPr/>
              <a:t>72</a:t>
            </a:fld>
            <a:endParaRPr lang="ja-JP" altLang="en-US">
              <a:solidFill>
                <a:prstClr val="black"/>
              </a:solidFill>
            </a:endParaRPr>
          </a:p>
        </p:txBody>
      </p:sp>
      <p:sp>
        <p:nvSpPr>
          <p:cNvPr id="3" name="テキスト ボックス 2"/>
          <p:cNvSpPr txBox="1"/>
          <p:nvPr/>
        </p:nvSpPr>
        <p:spPr>
          <a:xfrm>
            <a:off x="508000" y="558800"/>
            <a:ext cx="6186309" cy="646331"/>
          </a:xfrm>
          <a:prstGeom prst="rect">
            <a:avLst/>
          </a:prstGeom>
          <a:noFill/>
        </p:spPr>
        <p:txBody>
          <a:bodyPr wrap="none" rtlCol="0">
            <a:spAutoFit/>
          </a:bodyPr>
          <a:lstStyle/>
          <a:p>
            <a:r>
              <a:rPr lang="ja-JP" altLang="en-US" sz="3600" smtClean="0">
                <a:solidFill>
                  <a:prstClr val="black"/>
                </a:solidFill>
              </a:rPr>
              <a:t>本調査（仮説３）の調査概要</a:t>
            </a:r>
            <a:endParaRPr lang="ja-JP" altLang="en-US" sz="3600">
              <a:solidFill>
                <a:prstClr val="black"/>
              </a:solidFill>
            </a:endParaRPr>
          </a:p>
        </p:txBody>
      </p:sp>
      <p:graphicFrame>
        <p:nvGraphicFramePr>
          <p:cNvPr id="5" name="表 3"/>
          <p:cNvGraphicFramePr>
            <a:graphicFrameLocks noGrp="1"/>
          </p:cNvGraphicFramePr>
          <p:nvPr>
            <p:extLst/>
          </p:nvPr>
        </p:nvGraphicFramePr>
        <p:xfrm>
          <a:off x="508000" y="1539328"/>
          <a:ext cx="10367211" cy="5182147"/>
        </p:xfrm>
        <a:graphic>
          <a:graphicData uri="http://schemas.openxmlformats.org/drawingml/2006/table">
            <a:tbl>
              <a:tblPr firstRow="1" bandRow="1">
                <a:tableStyleId>{5C22544A-7EE6-4342-B048-85BDC9FD1C3A}</a:tableStyleId>
              </a:tblPr>
              <a:tblGrid>
                <a:gridCol w="2161515"/>
                <a:gridCol w="8205696"/>
              </a:tblGrid>
              <a:tr h="619532">
                <a:tc>
                  <a:txBody>
                    <a:bodyPr/>
                    <a:lstStyle/>
                    <a:p>
                      <a:pPr algn="ctr"/>
                      <a:r>
                        <a:rPr kumimoji="1" lang="ja-JP" altLang="en-US" b="0" dirty="0" smtClean="0">
                          <a:solidFill>
                            <a:sysClr val="windowText" lastClr="000000"/>
                          </a:solidFill>
                        </a:rPr>
                        <a:t>調査目的</a:t>
                      </a:r>
                      <a:endParaRPr kumimoji="1" lang="en-US" altLang="ja-JP" b="0" dirty="0" smtClean="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b="0" smtClean="0">
                          <a:solidFill>
                            <a:sysClr val="windowText" lastClr="000000"/>
                          </a:solidFill>
                        </a:rPr>
                        <a:t>ご当地アイドルと全国アイドルの比較</a:t>
                      </a:r>
                      <a:endParaRPr kumimoji="1" lang="ja-JP" altLang="en-US" b="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19532">
                <a:tc>
                  <a:txBody>
                    <a:bodyPr/>
                    <a:lstStyle/>
                    <a:p>
                      <a:pPr algn="ctr"/>
                      <a:r>
                        <a:rPr kumimoji="1" lang="ja-JP" altLang="en-US" smtClean="0">
                          <a:solidFill>
                            <a:sysClr val="windowText" lastClr="000000"/>
                          </a:solidFill>
                        </a:rPr>
                        <a:t>調査対象</a:t>
                      </a:r>
                      <a:endParaRPr kumimoji="1" lang="ja-JP" altLang="en-US">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mtClean="0">
                          <a:solidFill>
                            <a:sysClr val="windowText" lastClr="000000"/>
                          </a:solidFill>
                        </a:rPr>
                        <a:t>10</a:t>
                      </a:r>
                      <a:r>
                        <a:rPr kumimoji="1" lang="ja-JP" altLang="en-US" smtClean="0">
                          <a:solidFill>
                            <a:sysClr val="windowText" lastClr="000000"/>
                          </a:solidFill>
                        </a:rPr>
                        <a:t>代～</a:t>
                      </a:r>
                      <a:r>
                        <a:rPr kumimoji="1" lang="en-US" altLang="ja-JP" smtClean="0">
                          <a:solidFill>
                            <a:sysClr val="windowText" lastClr="000000"/>
                          </a:solidFill>
                        </a:rPr>
                        <a:t>40</a:t>
                      </a:r>
                      <a:r>
                        <a:rPr kumimoji="1" lang="ja-JP" altLang="en-US" smtClean="0">
                          <a:solidFill>
                            <a:sysClr val="windowText" lastClr="000000"/>
                          </a:solidFill>
                        </a:rPr>
                        <a:t>代　</a:t>
                      </a:r>
                      <a:r>
                        <a:rPr kumimoji="1" lang="en-US" altLang="ja-JP" smtClean="0">
                          <a:solidFill>
                            <a:sysClr val="windowText" lastClr="000000"/>
                          </a:solidFill>
                        </a:rPr>
                        <a:t>143</a:t>
                      </a:r>
                      <a:r>
                        <a:rPr kumimoji="1" lang="ja-JP" altLang="en-US" smtClean="0">
                          <a:solidFill>
                            <a:sysClr val="windowText" lastClr="000000"/>
                          </a:solidFill>
                        </a:rPr>
                        <a:t>人（男性</a:t>
                      </a:r>
                      <a:r>
                        <a:rPr kumimoji="1" lang="ja-JP" altLang="en-US" baseline="0" smtClean="0">
                          <a:solidFill>
                            <a:sysClr val="windowText" lastClr="000000"/>
                          </a:solidFill>
                        </a:rPr>
                        <a:t> </a:t>
                      </a:r>
                      <a:r>
                        <a:rPr kumimoji="1" lang="en-US" altLang="ja-JP" smtClean="0">
                          <a:solidFill>
                            <a:sysClr val="windowText" lastClr="000000"/>
                          </a:solidFill>
                        </a:rPr>
                        <a:t>73</a:t>
                      </a:r>
                      <a:r>
                        <a:rPr kumimoji="1" lang="ja-JP" altLang="en-US" smtClean="0">
                          <a:solidFill>
                            <a:sysClr val="windowText" lastClr="000000"/>
                          </a:solidFill>
                        </a:rPr>
                        <a:t>人　女性 </a:t>
                      </a:r>
                      <a:r>
                        <a:rPr kumimoji="1" lang="en-US" altLang="ja-JP" smtClean="0">
                          <a:solidFill>
                            <a:sysClr val="windowText" lastClr="000000"/>
                          </a:solidFill>
                        </a:rPr>
                        <a:t>70</a:t>
                      </a:r>
                      <a:r>
                        <a:rPr kumimoji="1" lang="ja-JP" altLang="en-US" smtClean="0">
                          <a:solidFill>
                            <a:sysClr val="windowText" lastClr="000000"/>
                          </a:solidFill>
                        </a:rPr>
                        <a:t>人）</a:t>
                      </a:r>
                      <a:endParaRPr kumimoji="1" lang="ja-JP" altLang="en-US">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19532">
                <a:tc>
                  <a:txBody>
                    <a:bodyPr/>
                    <a:lstStyle/>
                    <a:p>
                      <a:pPr algn="ctr"/>
                      <a:r>
                        <a:rPr kumimoji="1" lang="ja-JP" altLang="en-US" smtClean="0">
                          <a:solidFill>
                            <a:sysClr val="windowText" lastClr="000000"/>
                          </a:solidFill>
                        </a:rPr>
                        <a:t>調査期間</a:t>
                      </a:r>
                      <a:endParaRPr kumimoji="1" lang="ja-JP" altLang="en-US">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mtClean="0">
                          <a:solidFill>
                            <a:sysClr val="windowText" lastClr="000000"/>
                          </a:solidFill>
                        </a:rPr>
                        <a:t>2015</a:t>
                      </a:r>
                      <a:r>
                        <a:rPr kumimoji="1" lang="ja-JP" altLang="en-US" smtClean="0">
                          <a:solidFill>
                            <a:sysClr val="windowText" lastClr="000000"/>
                          </a:solidFill>
                        </a:rPr>
                        <a:t>年</a:t>
                      </a:r>
                      <a:r>
                        <a:rPr kumimoji="1" lang="en-US" altLang="ja-JP" smtClean="0">
                          <a:solidFill>
                            <a:sysClr val="windowText" lastClr="000000"/>
                          </a:solidFill>
                        </a:rPr>
                        <a:t>12</a:t>
                      </a:r>
                      <a:r>
                        <a:rPr kumimoji="1" lang="ja-JP" altLang="en-US" smtClean="0">
                          <a:solidFill>
                            <a:sysClr val="windowText" lastClr="000000"/>
                          </a:solidFill>
                        </a:rPr>
                        <a:t>月</a:t>
                      </a:r>
                      <a:r>
                        <a:rPr kumimoji="1" lang="en-US" altLang="ja-JP" smtClean="0">
                          <a:solidFill>
                            <a:sysClr val="windowText" lastClr="000000"/>
                          </a:solidFill>
                        </a:rPr>
                        <a:t>16</a:t>
                      </a:r>
                      <a:r>
                        <a:rPr kumimoji="1" lang="ja-JP" altLang="en-US" smtClean="0">
                          <a:solidFill>
                            <a:sysClr val="windowText" lastClr="000000"/>
                          </a:solidFill>
                        </a:rPr>
                        <a:t>日～</a:t>
                      </a:r>
                      <a:r>
                        <a:rPr kumimoji="1" lang="en-US" altLang="ja-JP" smtClean="0">
                          <a:solidFill>
                            <a:sysClr val="windowText" lastClr="000000"/>
                          </a:solidFill>
                        </a:rPr>
                        <a:t>18</a:t>
                      </a:r>
                      <a:r>
                        <a:rPr kumimoji="1" lang="ja-JP" altLang="en-US" smtClean="0">
                          <a:solidFill>
                            <a:sysClr val="windowText" lastClr="000000"/>
                          </a:solidFill>
                        </a:rPr>
                        <a:t>日</a:t>
                      </a:r>
                      <a:endParaRPr kumimoji="1" lang="ja-JP" altLang="en-US">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21447">
                <a:tc>
                  <a:txBody>
                    <a:bodyPr/>
                    <a:lstStyle/>
                    <a:p>
                      <a:pPr algn="ctr"/>
                      <a:r>
                        <a:rPr kumimoji="1" lang="ja-JP" altLang="en-US" smtClean="0">
                          <a:solidFill>
                            <a:sysClr val="windowText" lastClr="000000"/>
                          </a:solidFill>
                        </a:rPr>
                        <a:t>調査方法</a:t>
                      </a:r>
                      <a:endParaRPr kumimoji="1" lang="ja-JP" altLang="en-US">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mtClean="0">
                          <a:solidFill>
                            <a:sysClr val="windowText" lastClr="000000"/>
                          </a:solidFill>
                        </a:rPr>
                        <a:t>資料を見せた後、紙面・ネットによるアンケート調査を実施</a:t>
                      </a:r>
                      <a:endParaRPr kumimoji="1" lang="ja-JP" altLang="en-US">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19532">
                <a:tc>
                  <a:txBody>
                    <a:bodyPr/>
                    <a:lstStyle/>
                    <a:p>
                      <a:pPr algn="ctr"/>
                      <a:r>
                        <a:rPr kumimoji="1" lang="ja-JP" altLang="en-US" smtClean="0">
                          <a:solidFill>
                            <a:sysClr val="windowText" lastClr="000000"/>
                          </a:solidFill>
                        </a:rPr>
                        <a:t>使用グループ</a:t>
                      </a:r>
                      <a:endParaRPr kumimoji="1" lang="ja-JP" altLang="en-US">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mtClean="0">
                          <a:solidFill>
                            <a:sysClr val="windowText" lastClr="000000"/>
                          </a:solidFill>
                        </a:rPr>
                        <a:t>ご当地アイドル</a:t>
                      </a:r>
                      <a:r>
                        <a:rPr kumimoji="1" lang="en-US" altLang="ja-JP" smtClean="0">
                          <a:solidFill>
                            <a:sysClr val="windowText" lastClr="000000"/>
                          </a:solidFill>
                        </a:rPr>
                        <a:t>:</a:t>
                      </a:r>
                      <a:r>
                        <a:rPr kumimoji="1" lang="ja-JP" altLang="en-US" smtClean="0">
                          <a:solidFill>
                            <a:sysClr val="windowText" lastClr="000000"/>
                          </a:solidFill>
                        </a:rPr>
                        <a:t>アイくるガールズ　全国アイドル</a:t>
                      </a:r>
                      <a:r>
                        <a:rPr kumimoji="1" lang="en-US" altLang="ja-JP" smtClean="0">
                          <a:solidFill>
                            <a:sysClr val="windowText" lastClr="000000"/>
                          </a:solidFill>
                        </a:rPr>
                        <a:t>:AKB48</a:t>
                      </a:r>
                      <a:endParaRPr kumimoji="1" lang="ja-JP" altLang="en-US">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619532">
                <a:tc>
                  <a:txBody>
                    <a:bodyPr/>
                    <a:lstStyle/>
                    <a:p>
                      <a:pPr algn="ctr"/>
                      <a:r>
                        <a:rPr kumimoji="1" lang="ja-JP" altLang="en-US" smtClean="0">
                          <a:solidFill>
                            <a:sysClr val="windowText" lastClr="000000"/>
                          </a:solidFill>
                        </a:rPr>
                        <a:t>サンプルサイズ</a:t>
                      </a:r>
                      <a:endParaRPr kumimoji="1" lang="ja-JP" altLang="en-US">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mtClean="0">
                          <a:solidFill>
                            <a:sysClr val="windowText" lastClr="000000"/>
                          </a:solidFill>
                        </a:rPr>
                        <a:t>回答数　</a:t>
                      </a:r>
                      <a:r>
                        <a:rPr kumimoji="1" lang="en-US" altLang="ja-JP" smtClean="0">
                          <a:solidFill>
                            <a:sysClr val="windowText" lastClr="000000"/>
                          </a:solidFill>
                        </a:rPr>
                        <a:t>143</a:t>
                      </a:r>
                      <a:r>
                        <a:rPr kumimoji="1" lang="ja-JP" altLang="en-US" smtClean="0">
                          <a:solidFill>
                            <a:sysClr val="windowText" lastClr="000000"/>
                          </a:solidFill>
                        </a:rPr>
                        <a:t>人（内有効回答数　</a:t>
                      </a:r>
                      <a:r>
                        <a:rPr kumimoji="1" lang="en-US" altLang="ja-JP" smtClean="0">
                          <a:solidFill>
                            <a:sysClr val="windowText" lastClr="000000"/>
                          </a:solidFill>
                        </a:rPr>
                        <a:t>140</a:t>
                      </a:r>
                      <a:r>
                        <a:rPr kumimoji="1" lang="ja-JP" altLang="en-US" smtClean="0">
                          <a:solidFill>
                            <a:sysClr val="windowText" lastClr="000000"/>
                          </a:solidFill>
                        </a:rPr>
                        <a:t>人）</a:t>
                      </a:r>
                      <a:endParaRPr kumimoji="1" lang="ja-JP" altLang="en-US">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097204">
                <a:tc>
                  <a:txBody>
                    <a:bodyPr/>
                    <a:lstStyle/>
                    <a:p>
                      <a:pPr algn="ctr"/>
                      <a:r>
                        <a:rPr kumimoji="1" lang="ja-JP" altLang="en-US" smtClean="0">
                          <a:solidFill>
                            <a:sysClr val="windowText" lastClr="000000"/>
                          </a:solidFill>
                        </a:rPr>
                        <a:t>分析方法</a:t>
                      </a:r>
                      <a:endParaRPr kumimoji="1" lang="ja-JP" altLang="en-US">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mtClean="0">
                          <a:solidFill>
                            <a:sysClr val="windowText" lastClr="000000"/>
                          </a:solidFill>
                        </a:rPr>
                        <a:t>圏内の人に対し多用なる</a:t>
                      </a:r>
                      <a:r>
                        <a:rPr kumimoji="1" lang="en-US" altLang="ja-JP" smtClean="0">
                          <a:solidFill>
                            <a:sysClr val="windowText" lastClr="000000"/>
                          </a:solidFill>
                        </a:rPr>
                        <a:t>t</a:t>
                      </a:r>
                      <a:r>
                        <a:rPr kumimoji="1" lang="ja-JP" altLang="en-US" dirty="0" smtClean="0">
                          <a:solidFill>
                            <a:sysClr val="windowText" lastClr="000000"/>
                          </a:solidFill>
                        </a:rPr>
                        <a:t>検定にて確認</a:t>
                      </a:r>
                      <a:endParaRPr kumimoji="1" lang="en-US" altLang="ja-JP" dirty="0" smtClean="0">
                        <a:solidFill>
                          <a:sysClr val="windowText" lastClr="00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solidFill>
                            <a:sysClr val="windowText" lastClr="000000"/>
                          </a:solidFill>
                        </a:rPr>
                        <a:t>【</a:t>
                      </a:r>
                      <a:r>
                        <a:rPr kumimoji="1" lang="ja-JP" altLang="en-US" dirty="0" smtClean="0">
                          <a:solidFill>
                            <a:sysClr val="windowText" lastClr="000000"/>
                          </a:solidFill>
                        </a:rPr>
                        <a:t>変数</a:t>
                      </a:r>
                      <a:r>
                        <a:rPr kumimoji="1" lang="en-US" altLang="ja-JP" dirty="0" smtClean="0">
                          <a:solidFill>
                            <a:sysClr val="windowText" lastClr="000000"/>
                          </a:solidFill>
                        </a:rPr>
                        <a:t>1】</a:t>
                      </a:r>
                      <a:r>
                        <a:rPr kumimoji="1" lang="ja-JP" altLang="en-US" dirty="0" smtClean="0">
                          <a:solidFill>
                            <a:sysClr val="windowText" lastClr="000000"/>
                          </a:solidFill>
                        </a:rPr>
                        <a:t>（仮説</a:t>
                      </a:r>
                      <a:r>
                        <a:rPr kumimoji="1" lang="en-US" altLang="ja-JP" dirty="0" smtClean="0">
                          <a:solidFill>
                            <a:sysClr val="windowText" lastClr="000000"/>
                          </a:solidFill>
                        </a:rPr>
                        <a:t>3-1</a:t>
                      </a:r>
                      <a:r>
                        <a:rPr kumimoji="1" lang="ja-JP" altLang="en-US" dirty="0" smtClean="0">
                          <a:solidFill>
                            <a:sysClr val="windowText" lastClr="000000"/>
                          </a:solidFill>
                        </a:rPr>
                        <a:t>）ご当地アイドルを応援する気持ちの平均値</a:t>
                      </a:r>
                      <a:endParaRPr kumimoji="1" lang="en-US" altLang="ja-JP" dirty="0" smtClean="0">
                        <a:solidFill>
                          <a:sysClr val="windowText" lastClr="000000"/>
                        </a:solidFill>
                      </a:endParaRPr>
                    </a:p>
                    <a:p>
                      <a:r>
                        <a:rPr kumimoji="1" lang="ja-JP" altLang="en-US" dirty="0" smtClean="0">
                          <a:solidFill>
                            <a:sysClr val="windowText" lastClr="000000"/>
                          </a:solidFill>
                        </a:rPr>
                        <a:t>　　　　</a:t>
                      </a:r>
                      <a:r>
                        <a:rPr kumimoji="1" lang="ja-JP" altLang="en-US" baseline="0" dirty="0" smtClean="0">
                          <a:solidFill>
                            <a:sysClr val="windowText" lastClr="000000"/>
                          </a:solidFill>
                        </a:rPr>
                        <a:t>  </a:t>
                      </a:r>
                      <a:r>
                        <a:rPr kumimoji="1" lang="ja-JP" altLang="en-US" dirty="0" smtClean="0">
                          <a:solidFill>
                            <a:sysClr val="windowText" lastClr="000000"/>
                          </a:solidFill>
                        </a:rPr>
                        <a:t>（仮説</a:t>
                      </a:r>
                      <a:r>
                        <a:rPr kumimoji="1" lang="en-US" altLang="ja-JP" dirty="0" smtClean="0">
                          <a:solidFill>
                            <a:sysClr val="windowText" lastClr="000000"/>
                          </a:solidFill>
                        </a:rPr>
                        <a:t>3-2</a:t>
                      </a:r>
                      <a:r>
                        <a:rPr kumimoji="1" lang="ja-JP" altLang="en-US" dirty="0" smtClean="0">
                          <a:solidFill>
                            <a:sysClr val="windowText" lastClr="000000"/>
                          </a:solidFill>
                        </a:rPr>
                        <a:t>）全国アイドルを応援する気持ちの平均値</a:t>
                      </a:r>
                      <a:endParaRPr kumimoji="1" lang="en-US" altLang="ja-JP" dirty="0" smtClean="0">
                        <a:solidFill>
                          <a:sysClr val="windowText" lastClr="000000"/>
                        </a:solidFill>
                      </a:endParaRPr>
                    </a:p>
                    <a:p>
                      <a:r>
                        <a:rPr kumimoji="1" lang="en-US" altLang="ja-JP" dirty="0" smtClean="0">
                          <a:solidFill>
                            <a:sysClr val="windowText" lastClr="000000"/>
                          </a:solidFill>
                        </a:rPr>
                        <a:t>【</a:t>
                      </a:r>
                      <a:r>
                        <a:rPr kumimoji="1" lang="ja-JP" altLang="en-US" dirty="0" smtClean="0">
                          <a:solidFill>
                            <a:sysClr val="windowText" lastClr="000000"/>
                          </a:solidFill>
                        </a:rPr>
                        <a:t>変数</a:t>
                      </a:r>
                      <a:r>
                        <a:rPr kumimoji="1" lang="en-US" altLang="ja-JP" dirty="0" smtClean="0">
                          <a:solidFill>
                            <a:sysClr val="windowText" lastClr="000000"/>
                          </a:solidFill>
                        </a:rPr>
                        <a:t>2】</a:t>
                      </a:r>
                      <a:r>
                        <a:rPr kumimoji="1" lang="ja-JP" altLang="en-US" dirty="0" smtClean="0">
                          <a:solidFill>
                            <a:sysClr val="windowText" lastClr="000000"/>
                          </a:solidFill>
                        </a:rPr>
                        <a:t>（仮説</a:t>
                      </a:r>
                      <a:r>
                        <a:rPr kumimoji="1" lang="en-US" altLang="ja-JP" dirty="0" smtClean="0">
                          <a:solidFill>
                            <a:sysClr val="windowText" lastClr="000000"/>
                          </a:solidFill>
                        </a:rPr>
                        <a:t>3-1</a:t>
                      </a:r>
                      <a:r>
                        <a:rPr kumimoji="1" lang="ja-JP" altLang="en-US" dirty="0" smtClean="0">
                          <a:solidFill>
                            <a:sysClr val="windowText" lastClr="000000"/>
                          </a:solidFill>
                        </a:rPr>
                        <a:t>）ご当地アイドルが商品</a:t>
                      </a:r>
                      <a:r>
                        <a:rPr kumimoji="1" lang="en-US" altLang="ja-JP" dirty="0" smtClean="0">
                          <a:solidFill>
                            <a:sysClr val="windowText" lastClr="000000"/>
                          </a:solidFill>
                        </a:rPr>
                        <a:t>PR</a:t>
                      </a:r>
                      <a:r>
                        <a:rPr kumimoji="1" lang="ja-JP" altLang="en-US" dirty="0" smtClean="0">
                          <a:solidFill>
                            <a:sysClr val="windowText" lastClr="000000"/>
                          </a:solidFill>
                        </a:rPr>
                        <a:t>した時の商品への興味の平均値　　　</a:t>
                      </a:r>
                      <a:r>
                        <a:rPr kumimoji="1" lang="ja-JP" altLang="en-US" baseline="0" dirty="0" smtClean="0">
                          <a:solidFill>
                            <a:sysClr val="windowText" lastClr="000000"/>
                          </a:solidFill>
                        </a:rPr>
                        <a:t>  </a:t>
                      </a:r>
                      <a:endParaRPr kumimoji="1" lang="en-US" altLang="ja-JP" baseline="0" dirty="0" smtClean="0">
                        <a:solidFill>
                          <a:sysClr val="windowText" lastClr="000000"/>
                        </a:solidFill>
                      </a:endParaRPr>
                    </a:p>
                    <a:p>
                      <a:r>
                        <a:rPr kumimoji="1" lang="ja-JP" altLang="en-US" baseline="0" dirty="0" smtClean="0">
                          <a:solidFill>
                            <a:sysClr val="windowText" lastClr="000000"/>
                          </a:solidFill>
                        </a:rPr>
                        <a:t>　　　　  </a:t>
                      </a:r>
                      <a:r>
                        <a:rPr kumimoji="1" lang="ja-JP" altLang="en-US" dirty="0" smtClean="0">
                          <a:solidFill>
                            <a:sysClr val="windowText" lastClr="000000"/>
                          </a:solidFill>
                        </a:rPr>
                        <a:t>（仮説</a:t>
                      </a:r>
                      <a:r>
                        <a:rPr kumimoji="1" lang="en-US" altLang="ja-JP" dirty="0" smtClean="0">
                          <a:solidFill>
                            <a:sysClr val="windowText" lastClr="000000"/>
                          </a:solidFill>
                        </a:rPr>
                        <a:t>3-2</a:t>
                      </a:r>
                      <a:r>
                        <a:rPr kumimoji="1" lang="ja-JP" altLang="en-US" dirty="0" smtClean="0">
                          <a:solidFill>
                            <a:sysClr val="windowText" lastClr="000000"/>
                          </a:solidFill>
                        </a:rPr>
                        <a:t>）全国アイドルが商品</a:t>
                      </a:r>
                      <a:r>
                        <a:rPr kumimoji="1" lang="en-US" altLang="ja-JP" dirty="0" smtClean="0">
                          <a:solidFill>
                            <a:sysClr val="windowText" lastClr="000000"/>
                          </a:solidFill>
                        </a:rPr>
                        <a:t>PR</a:t>
                      </a:r>
                      <a:r>
                        <a:rPr kumimoji="1" lang="ja-JP" altLang="en-US" dirty="0" smtClean="0">
                          <a:solidFill>
                            <a:sysClr val="windowText" lastClr="000000"/>
                          </a:solidFill>
                        </a:rPr>
                        <a:t>した時の商品への興味の平均値</a:t>
                      </a:r>
                      <a:endParaRPr kumimoji="1" lang="ja-JP" altLang="en-US" dirty="0">
                        <a:solidFill>
                          <a:sysClr val="windowText" lastClr="000000"/>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6" name="テキスト ボックス 13"/>
          <p:cNvSpPr txBox="1"/>
          <p:nvPr/>
        </p:nvSpPr>
        <p:spPr>
          <a:xfrm>
            <a:off x="10749002" y="202347"/>
            <a:ext cx="649537" cy="369332"/>
          </a:xfrm>
          <a:prstGeom prst="rect">
            <a:avLst/>
          </a:prstGeom>
          <a:noFill/>
        </p:spPr>
        <p:txBody>
          <a:bodyPr wrap="none" rtlCol="0">
            <a:spAutoFit/>
          </a:bodyPr>
          <a:lstStyle/>
          <a:p>
            <a:r>
              <a:rPr lang="ja-JP" altLang="en-US" b="1" dirty="0">
                <a:solidFill>
                  <a:prstClr val="black"/>
                </a:solidFill>
                <a:latin typeface="ＭＳ Ｐゴシック" panose="020B0600070205080204" pitchFamily="50" charset="-128"/>
                <a:ea typeface="ＭＳ Ｐゴシック" panose="020B0600070205080204" pitchFamily="50" charset="-128"/>
              </a:rPr>
              <a:t>検証</a:t>
            </a:r>
          </a:p>
        </p:txBody>
      </p:sp>
    </p:spTree>
    <p:extLst>
      <p:ext uri="{BB962C8B-B14F-4D97-AF65-F5344CB8AC3E}">
        <p14:creationId xmlns:p14="http://schemas.microsoft.com/office/powerpoint/2010/main" xmlns="" val="508936324"/>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solidFill>
                  <a:prstClr val="black"/>
                </a:solidFill>
              </a:rPr>
              <a:pPr/>
              <a:t>73</a:t>
            </a:fld>
            <a:endParaRPr lang="ja-JP" altLang="en-US" dirty="0">
              <a:solidFill>
                <a:prstClr val="black"/>
              </a:solidFill>
            </a:endParaRPr>
          </a:p>
        </p:txBody>
      </p:sp>
      <p:sp>
        <p:nvSpPr>
          <p:cNvPr id="6" name="テキスト ボックス 5"/>
          <p:cNvSpPr txBox="1"/>
          <p:nvPr/>
        </p:nvSpPr>
        <p:spPr>
          <a:xfrm>
            <a:off x="704538" y="1828800"/>
            <a:ext cx="11315918" cy="523220"/>
          </a:xfrm>
          <a:prstGeom prst="rect">
            <a:avLst/>
          </a:prstGeom>
          <a:noFill/>
        </p:spPr>
        <p:txBody>
          <a:bodyPr wrap="none" rtlCol="0">
            <a:spAutoFit/>
          </a:bodyPr>
          <a:lstStyle/>
          <a:p>
            <a:r>
              <a:rPr lang="ja-JP" altLang="en-US" sz="2800" dirty="0">
                <a:solidFill>
                  <a:srgbClr val="FF0000"/>
                </a:solidFill>
              </a:rPr>
              <a:t>圏内の人</a:t>
            </a:r>
            <a:r>
              <a:rPr kumimoji="1" lang="ja-JP" altLang="en-US" sz="2800" dirty="0" smtClean="0"/>
              <a:t>は全国アイドルよりご当地アイドルの方が数値が高くなる。</a:t>
            </a:r>
            <a:endParaRPr kumimoji="1" lang="ja-JP" altLang="en-US" sz="2800" dirty="0"/>
          </a:p>
        </p:txBody>
      </p:sp>
      <p:sp>
        <p:nvSpPr>
          <p:cNvPr id="12" name="テキスト ボックス 13"/>
          <p:cNvSpPr txBox="1"/>
          <p:nvPr/>
        </p:nvSpPr>
        <p:spPr>
          <a:xfrm>
            <a:off x="508000" y="558800"/>
            <a:ext cx="8956298" cy="646331"/>
          </a:xfrm>
          <a:prstGeom prst="rect">
            <a:avLst/>
          </a:prstGeom>
          <a:noFill/>
        </p:spPr>
        <p:txBody>
          <a:bodyPr wrap="none" rtlCol="0">
            <a:spAutoFit/>
          </a:bodyPr>
          <a:lstStyle/>
          <a:p>
            <a:r>
              <a:rPr kumimoji="1" lang="ja-JP" altLang="en-US" sz="3600" dirty="0" smtClean="0"/>
              <a:t>仮説３が支持される場合に予想される結果</a:t>
            </a:r>
            <a:endParaRPr kumimoji="1" lang="ja-JP" altLang="en-US" sz="3600" dirty="0"/>
          </a:p>
        </p:txBody>
      </p:sp>
      <p:sp>
        <p:nvSpPr>
          <p:cNvPr id="13" name="テキスト ボックス 13"/>
          <p:cNvSpPr txBox="1"/>
          <p:nvPr/>
        </p:nvSpPr>
        <p:spPr>
          <a:xfrm>
            <a:off x="10749002" y="202347"/>
            <a:ext cx="649537" cy="369332"/>
          </a:xfrm>
          <a:prstGeom prst="rect">
            <a:avLst/>
          </a:prstGeom>
          <a:noFill/>
        </p:spPr>
        <p:txBody>
          <a:bodyPr wrap="none" rtlCol="0">
            <a:spAutoFit/>
          </a:bodyPr>
          <a:lstStyle/>
          <a:p>
            <a:r>
              <a:rPr lang="ja-JP" altLang="en-US" b="1" dirty="0">
                <a:solidFill>
                  <a:prstClr val="black"/>
                </a:solidFill>
                <a:latin typeface="ＭＳ Ｐゴシック" panose="020B0600070205080204" pitchFamily="50" charset="-128"/>
                <a:ea typeface="ＭＳ Ｐゴシック" panose="020B0600070205080204" pitchFamily="50" charset="-128"/>
              </a:rPr>
              <a:t>検証</a:t>
            </a:r>
          </a:p>
        </p:txBody>
      </p:sp>
      <p:graphicFrame>
        <p:nvGraphicFramePr>
          <p:cNvPr id="64" name="表 26"/>
          <p:cNvGraphicFramePr>
            <a:graphicFrameLocks noGrp="1"/>
          </p:cNvGraphicFramePr>
          <p:nvPr>
            <p:extLst/>
          </p:nvPr>
        </p:nvGraphicFramePr>
        <p:xfrm>
          <a:off x="1227617" y="2740138"/>
          <a:ext cx="9172310" cy="1483360"/>
        </p:xfrm>
        <a:graphic>
          <a:graphicData uri="http://schemas.openxmlformats.org/drawingml/2006/table">
            <a:tbl>
              <a:tblPr firstRow="1" bandRow="1">
                <a:tableStyleId>{5C22544A-7EE6-4342-B048-85BDC9FD1C3A}</a:tableStyleId>
              </a:tblPr>
              <a:tblGrid>
                <a:gridCol w="2802255"/>
                <a:gridCol w="1274011"/>
                <a:gridCol w="1274011"/>
                <a:gridCol w="1274011"/>
                <a:gridCol w="1274011"/>
                <a:gridCol w="1274011"/>
              </a:tblGrid>
              <a:tr h="370840">
                <a:tc rowSpan="2">
                  <a:txBody>
                    <a:bodyPr/>
                    <a:lstStyle/>
                    <a:p>
                      <a:endParaRPr kumimoji="1" lang="ja-JP" altLang="en-US"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5">
                  <a:txBody>
                    <a:bodyPr/>
                    <a:lstStyle/>
                    <a:p>
                      <a:pPr algn="ctr"/>
                      <a:r>
                        <a:rPr kumimoji="1" lang="ja-JP" altLang="en-US" b="1" dirty="0" smtClean="0">
                          <a:solidFill>
                            <a:schemeClr val="tx1"/>
                          </a:solidFill>
                        </a:rPr>
                        <a:t>商品への興味の平均値</a:t>
                      </a:r>
                      <a:endParaRPr kumimoji="1" lang="ja-JP" alt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370840">
                <a:tc vMerge="1">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5">
                  <a:txBody>
                    <a:bodyPr/>
                    <a:lstStyle/>
                    <a:p>
                      <a:pPr algn="ctr"/>
                      <a:r>
                        <a:rPr kumimoji="1" lang="ja-JP" altLang="en-US" b="1" dirty="0" smtClean="0">
                          <a:solidFill>
                            <a:schemeClr val="tx1"/>
                          </a:solidFill>
                        </a:rPr>
                        <a:t>全くない　　　　　　　　　　　　　　　　　　非常にある</a:t>
                      </a:r>
                      <a:endParaRPr kumimoji="1" lang="ja-JP" alt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kumimoji="1" lang="ja-JP" altLang="en-US" b="1" dirty="0" smtClean="0"/>
                        <a:t>ご当地アイドル</a:t>
                      </a:r>
                      <a:endParaRPr kumimoji="1" lang="ja-JP" altLang="en-US"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b="1" dirty="0" smtClean="0"/>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b="1" dirty="0" smtClean="0"/>
                        <a:t>2</a:t>
                      </a:r>
                      <a:endParaRPr kumimoji="1" lang="ja-JP" altLang="en-US"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b="1" dirty="0" smtClean="0"/>
                        <a:t>3</a:t>
                      </a:r>
                      <a:endParaRPr kumimoji="1" lang="ja-JP" altLang="en-US"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b="1" dirty="0" smtClean="0"/>
                        <a:t>4</a:t>
                      </a:r>
                      <a:endParaRPr kumimoji="1" lang="ja-JP" altLang="en-US"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b="1" dirty="0" smtClean="0"/>
                        <a:t>5</a:t>
                      </a:r>
                      <a:endParaRPr kumimoji="1" lang="ja-JP" altLang="en-US"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kumimoji="1" lang="ja-JP" altLang="en-US" b="1" dirty="0" smtClean="0"/>
                        <a:t>全国アイドル</a:t>
                      </a:r>
                      <a:endParaRPr kumimoji="1" lang="ja-JP" altLang="en-US"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b="1" dirty="0" smtClean="0"/>
                        <a:t>1</a:t>
                      </a:r>
                      <a:endParaRPr kumimoji="1" lang="ja-JP" altLang="en-US"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b="1" dirty="0" smtClean="0"/>
                        <a:t>2</a:t>
                      </a:r>
                      <a:endParaRPr kumimoji="1" lang="ja-JP" altLang="en-US"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b="1" dirty="0" smtClean="0"/>
                        <a:t>3</a:t>
                      </a:r>
                      <a:endParaRPr kumimoji="1" lang="ja-JP" altLang="en-US"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b="1" dirty="0" smtClean="0"/>
                        <a:t>4</a:t>
                      </a:r>
                      <a:endParaRPr kumimoji="1" lang="ja-JP" altLang="en-US"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b="1" dirty="0" smtClean="0"/>
                        <a:t>5</a:t>
                      </a:r>
                      <a:endParaRPr kumimoji="1" lang="ja-JP" altLang="en-US"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grpSp>
        <p:nvGrpSpPr>
          <p:cNvPr id="3" name="グループ化 13"/>
          <p:cNvGrpSpPr/>
          <p:nvPr/>
        </p:nvGrpSpPr>
        <p:grpSpPr>
          <a:xfrm>
            <a:off x="8573730" y="3488827"/>
            <a:ext cx="1299411" cy="380051"/>
            <a:chOff x="7218947" y="3473108"/>
            <a:chExt cx="1299411" cy="380051"/>
          </a:xfrm>
        </p:grpSpPr>
        <p:sp>
          <p:nvSpPr>
            <p:cNvPr id="5" name="正方形/長方形 15"/>
            <p:cNvSpPr/>
            <p:nvPr/>
          </p:nvSpPr>
          <p:spPr>
            <a:xfrm>
              <a:off x="7218947" y="3477126"/>
              <a:ext cx="1299411" cy="360948"/>
            </a:xfrm>
            <a:prstGeom prst="rect">
              <a:avLst/>
            </a:prstGeom>
            <a:noFill/>
            <a:ln w="38100">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cxnSp>
          <p:nvCxnSpPr>
            <p:cNvPr id="58" name="直線コネクタ 16"/>
            <p:cNvCxnSpPr/>
            <p:nvPr/>
          </p:nvCxnSpPr>
          <p:spPr>
            <a:xfrm>
              <a:off x="7339263" y="3477126"/>
              <a:ext cx="0" cy="359999"/>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9" name="直線コネクタ 58"/>
            <p:cNvCxnSpPr/>
            <p:nvPr/>
          </p:nvCxnSpPr>
          <p:spPr>
            <a:xfrm>
              <a:off x="7491663" y="3477126"/>
              <a:ext cx="0" cy="359999"/>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0" name="直線コネクタ 59"/>
            <p:cNvCxnSpPr/>
            <p:nvPr/>
          </p:nvCxnSpPr>
          <p:spPr>
            <a:xfrm>
              <a:off x="7644063" y="3481130"/>
              <a:ext cx="0" cy="359999"/>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91" name="直線コネクタ 20"/>
            <p:cNvCxnSpPr/>
            <p:nvPr/>
          </p:nvCxnSpPr>
          <p:spPr>
            <a:xfrm>
              <a:off x="7796463" y="3477118"/>
              <a:ext cx="0" cy="359999"/>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92" name="直線コネクタ 21"/>
            <p:cNvCxnSpPr/>
            <p:nvPr/>
          </p:nvCxnSpPr>
          <p:spPr>
            <a:xfrm>
              <a:off x="7948863" y="3473108"/>
              <a:ext cx="0" cy="359999"/>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3" name="直線コネクタ 62"/>
            <p:cNvCxnSpPr/>
            <p:nvPr/>
          </p:nvCxnSpPr>
          <p:spPr>
            <a:xfrm>
              <a:off x="8101263" y="3493160"/>
              <a:ext cx="0" cy="359999"/>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4" name="直線コネクタ 66"/>
            <p:cNvCxnSpPr/>
            <p:nvPr/>
          </p:nvCxnSpPr>
          <p:spPr>
            <a:xfrm>
              <a:off x="8253663" y="3477127"/>
              <a:ext cx="0" cy="359999"/>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5" name="直線コネクタ 67"/>
            <p:cNvCxnSpPr/>
            <p:nvPr/>
          </p:nvCxnSpPr>
          <p:spPr>
            <a:xfrm>
              <a:off x="8406063" y="3473111"/>
              <a:ext cx="0" cy="359999"/>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grpSp>
      <p:grpSp>
        <p:nvGrpSpPr>
          <p:cNvPr id="4" name="グループ化 70"/>
          <p:cNvGrpSpPr/>
          <p:nvPr/>
        </p:nvGrpSpPr>
        <p:grpSpPr>
          <a:xfrm>
            <a:off x="4558479" y="3848824"/>
            <a:ext cx="1299411" cy="380051"/>
            <a:chOff x="7218947" y="3473108"/>
            <a:chExt cx="1299411" cy="380051"/>
          </a:xfrm>
        </p:grpSpPr>
        <p:sp>
          <p:nvSpPr>
            <p:cNvPr id="29" name="正方形/長方形 71"/>
            <p:cNvSpPr/>
            <p:nvPr/>
          </p:nvSpPr>
          <p:spPr>
            <a:xfrm>
              <a:off x="7218947" y="3477126"/>
              <a:ext cx="1299411" cy="360948"/>
            </a:xfrm>
            <a:prstGeom prst="rect">
              <a:avLst/>
            </a:prstGeom>
            <a:noFill/>
            <a:ln w="38100">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cxnSp>
          <p:nvCxnSpPr>
            <p:cNvPr id="30" name="直線コネクタ 72"/>
            <p:cNvCxnSpPr/>
            <p:nvPr/>
          </p:nvCxnSpPr>
          <p:spPr>
            <a:xfrm>
              <a:off x="7339263" y="3477126"/>
              <a:ext cx="0" cy="359999"/>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1" name="直線コネクタ 73"/>
            <p:cNvCxnSpPr/>
            <p:nvPr/>
          </p:nvCxnSpPr>
          <p:spPr>
            <a:xfrm>
              <a:off x="7491663" y="3477126"/>
              <a:ext cx="0" cy="359999"/>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2" name="直線コネクタ 74"/>
            <p:cNvCxnSpPr/>
            <p:nvPr/>
          </p:nvCxnSpPr>
          <p:spPr>
            <a:xfrm>
              <a:off x="7644063" y="3481130"/>
              <a:ext cx="0" cy="359999"/>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3" name="直線コネクタ 75"/>
            <p:cNvCxnSpPr/>
            <p:nvPr/>
          </p:nvCxnSpPr>
          <p:spPr>
            <a:xfrm>
              <a:off x="7796463" y="3477118"/>
              <a:ext cx="0" cy="359999"/>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4" name="直線コネクタ 76"/>
            <p:cNvCxnSpPr/>
            <p:nvPr/>
          </p:nvCxnSpPr>
          <p:spPr>
            <a:xfrm>
              <a:off x="7948863" y="3473108"/>
              <a:ext cx="0" cy="359999"/>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5" name="直線コネクタ 77"/>
            <p:cNvCxnSpPr/>
            <p:nvPr/>
          </p:nvCxnSpPr>
          <p:spPr>
            <a:xfrm>
              <a:off x="8101263" y="3493160"/>
              <a:ext cx="0" cy="359999"/>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6" name="直線コネクタ 78"/>
            <p:cNvCxnSpPr/>
            <p:nvPr/>
          </p:nvCxnSpPr>
          <p:spPr>
            <a:xfrm>
              <a:off x="8253663" y="3477127"/>
              <a:ext cx="0" cy="359999"/>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7" name="直線コネクタ 79"/>
            <p:cNvCxnSpPr/>
            <p:nvPr/>
          </p:nvCxnSpPr>
          <p:spPr>
            <a:xfrm>
              <a:off x="8406063" y="3473111"/>
              <a:ext cx="0" cy="359999"/>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grpSp>
      <p:graphicFrame>
        <p:nvGraphicFramePr>
          <p:cNvPr id="65" name="表 98"/>
          <p:cNvGraphicFramePr>
            <a:graphicFrameLocks noGrp="1"/>
          </p:cNvGraphicFramePr>
          <p:nvPr>
            <p:extLst/>
          </p:nvPr>
        </p:nvGraphicFramePr>
        <p:xfrm>
          <a:off x="1247671" y="4759075"/>
          <a:ext cx="9172310" cy="1483360"/>
        </p:xfrm>
        <a:graphic>
          <a:graphicData uri="http://schemas.openxmlformats.org/drawingml/2006/table">
            <a:tbl>
              <a:tblPr firstRow="1" bandRow="1">
                <a:tableStyleId>{5C22544A-7EE6-4342-B048-85BDC9FD1C3A}</a:tableStyleId>
              </a:tblPr>
              <a:tblGrid>
                <a:gridCol w="2802255"/>
                <a:gridCol w="1274011"/>
                <a:gridCol w="1274011"/>
                <a:gridCol w="1274011"/>
                <a:gridCol w="1274011"/>
                <a:gridCol w="1274011"/>
              </a:tblGrid>
              <a:tr h="370840">
                <a:tc rowSpan="2">
                  <a:txBody>
                    <a:bodyPr/>
                    <a:lstStyle/>
                    <a:p>
                      <a:endParaRPr kumimoji="1" lang="ja-JP" altLang="en-US"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5">
                  <a:txBody>
                    <a:bodyPr/>
                    <a:lstStyle/>
                    <a:p>
                      <a:pPr algn="ctr"/>
                      <a:r>
                        <a:rPr kumimoji="1" lang="ja-JP" altLang="en-US" b="1" dirty="0" smtClean="0">
                          <a:solidFill>
                            <a:schemeClr val="tx1"/>
                          </a:solidFill>
                        </a:rPr>
                        <a:t>応援する気持ちの平均値</a:t>
                      </a:r>
                      <a:endParaRPr kumimoji="1" lang="ja-JP" alt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370840">
                <a:tc vMerge="1">
                  <a:txBody>
                    <a:bodyPr/>
                    <a:lstStyle/>
                    <a:p>
                      <a:endParaRPr kumimoji="1" lang="ja-JP" alt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5">
                  <a:txBody>
                    <a:bodyPr/>
                    <a:lstStyle/>
                    <a:p>
                      <a:pPr algn="ctr"/>
                      <a:r>
                        <a:rPr kumimoji="1" lang="ja-JP" altLang="en-US" b="1" dirty="0" smtClean="0">
                          <a:solidFill>
                            <a:schemeClr val="tx1"/>
                          </a:solidFill>
                        </a:rPr>
                        <a:t>全くない　　　　　　　　　　　　　　　　　　非常にある</a:t>
                      </a:r>
                      <a:endParaRPr kumimoji="1" lang="ja-JP" altLang="en-US"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kumimoji="1" lang="ja-JP" altLang="en-US" b="1" dirty="0" smtClean="0"/>
                        <a:t>ご当地アイドル</a:t>
                      </a:r>
                      <a:endParaRPr kumimoji="1" lang="ja-JP" altLang="en-US"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b="1" dirty="0" smtClean="0"/>
                        <a:t>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b="1" dirty="0" smtClean="0"/>
                        <a:t>2</a:t>
                      </a:r>
                      <a:endParaRPr kumimoji="1" lang="ja-JP" altLang="en-US"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b="1" dirty="0" smtClean="0"/>
                        <a:t>3</a:t>
                      </a:r>
                      <a:endParaRPr kumimoji="1" lang="ja-JP" altLang="en-US"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b="1" dirty="0" smtClean="0"/>
                        <a:t>4</a:t>
                      </a:r>
                      <a:endParaRPr kumimoji="1" lang="ja-JP" altLang="en-US"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b="1" dirty="0" smtClean="0"/>
                        <a:t>5</a:t>
                      </a:r>
                      <a:endParaRPr kumimoji="1" lang="ja-JP" altLang="en-US"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70840">
                <a:tc>
                  <a:txBody>
                    <a:bodyPr/>
                    <a:lstStyle/>
                    <a:p>
                      <a:pPr algn="ctr"/>
                      <a:r>
                        <a:rPr kumimoji="1" lang="ja-JP" altLang="en-US" b="1" dirty="0" smtClean="0"/>
                        <a:t>全国アイドル</a:t>
                      </a:r>
                      <a:endParaRPr kumimoji="1" lang="ja-JP" altLang="en-US"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b="1" dirty="0" smtClean="0"/>
                        <a:t>1</a:t>
                      </a:r>
                      <a:endParaRPr kumimoji="1" lang="ja-JP" altLang="en-US"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b="1" dirty="0" smtClean="0"/>
                        <a:t>2</a:t>
                      </a:r>
                      <a:endParaRPr kumimoji="1" lang="ja-JP" altLang="en-US"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b="1" dirty="0" smtClean="0"/>
                        <a:t>3</a:t>
                      </a:r>
                      <a:endParaRPr kumimoji="1" lang="ja-JP" altLang="en-US"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b="1" dirty="0" smtClean="0"/>
                        <a:t>4</a:t>
                      </a:r>
                      <a:endParaRPr kumimoji="1" lang="ja-JP" altLang="en-US"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en-US" altLang="ja-JP" b="1" dirty="0" smtClean="0"/>
                        <a:t>5</a:t>
                      </a:r>
                      <a:endParaRPr kumimoji="1" lang="ja-JP" altLang="en-US"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grpSp>
        <p:nvGrpSpPr>
          <p:cNvPr id="7" name="グループ化 6"/>
          <p:cNvGrpSpPr/>
          <p:nvPr/>
        </p:nvGrpSpPr>
        <p:grpSpPr>
          <a:xfrm>
            <a:off x="7846207" y="5492731"/>
            <a:ext cx="1299411" cy="380051"/>
            <a:chOff x="7218947" y="3473108"/>
            <a:chExt cx="1299411" cy="380051"/>
          </a:xfrm>
        </p:grpSpPr>
        <p:sp>
          <p:nvSpPr>
            <p:cNvPr id="39" name="正方形/長方形 52"/>
            <p:cNvSpPr/>
            <p:nvPr/>
          </p:nvSpPr>
          <p:spPr>
            <a:xfrm>
              <a:off x="7218947" y="3477126"/>
              <a:ext cx="1299411" cy="360948"/>
            </a:xfrm>
            <a:prstGeom prst="rect">
              <a:avLst/>
            </a:prstGeom>
            <a:noFill/>
            <a:ln w="38100">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cxnSp>
          <p:nvCxnSpPr>
            <p:cNvPr id="40" name="直線コネクタ 53"/>
            <p:cNvCxnSpPr/>
            <p:nvPr/>
          </p:nvCxnSpPr>
          <p:spPr>
            <a:xfrm>
              <a:off x="7339263" y="3477126"/>
              <a:ext cx="0" cy="359999"/>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1" name="直線コネクタ 54"/>
            <p:cNvCxnSpPr/>
            <p:nvPr/>
          </p:nvCxnSpPr>
          <p:spPr>
            <a:xfrm>
              <a:off x="7491663" y="3477126"/>
              <a:ext cx="0" cy="359999"/>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2" name="直線コネクタ 55"/>
            <p:cNvCxnSpPr/>
            <p:nvPr/>
          </p:nvCxnSpPr>
          <p:spPr>
            <a:xfrm>
              <a:off x="7644063" y="3481130"/>
              <a:ext cx="0" cy="359999"/>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3" name="直線コネクタ 56"/>
            <p:cNvCxnSpPr/>
            <p:nvPr/>
          </p:nvCxnSpPr>
          <p:spPr>
            <a:xfrm>
              <a:off x="7796463" y="3477118"/>
              <a:ext cx="0" cy="359999"/>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4" name="直線コネクタ 58"/>
            <p:cNvCxnSpPr/>
            <p:nvPr/>
          </p:nvCxnSpPr>
          <p:spPr>
            <a:xfrm>
              <a:off x="7948863" y="3473108"/>
              <a:ext cx="0" cy="359999"/>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5" name="直線コネクタ 59"/>
            <p:cNvCxnSpPr/>
            <p:nvPr/>
          </p:nvCxnSpPr>
          <p:spPr>
            <a:xfrm>
              <a:off x="8101263" y="3493160"/>
              <a:ext cx="0" cy="359999"/>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6" name="直線コネクタ 60"/>
            <p:cNvCxnSpPr/>
            <p:nvPr/>
          </p:nvCxnSpPr>
          <p:spPr>
            <a:xfrm>
              <a:off x="8253663" y="3477127"/>
              <a:ext cx="0" cy="359999"/>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7" name="直線コネクタ 61"/>
            <p:cNvCxnSpPr/>
            <p:nvPr/>
          </p:nvCxnSpPr>
          <p:spPr>
            <a:xfrm>
              <a:off x="8406063" y="3473111"/>
              <a:ext cx="0" cy="359999"/>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grpSp>
      <p:grpSp>
        <p:nvGrpSpPr>
          <p:cNvPr id="8" name="グループ化 7"/>
          <p:cNvGrpSpPr/>
          <p:nvPr/>
        </p:nvGrpSpPr>
        <p:grpSpPr>
          <a:xfrm>
            <a:off x="5308448" y="5872782"/>
            <a:ext cx="1299411" cy="380051"/>
            <a:chOff x="7218947" y="3473108"/>
            <a:chExt cx="1299411" cy="380051"/>
          </a:xfrm>
        </p:grpSpPr>
        <p:sp>
          <p:nvSpPr>
            <p:cNvPr id="49" name="正方形/長方形 66"/>
            <p:cNvSpPr/>
            <p:nvPr/>
          </p:nvSpPr>
          <p:spPr>
            <a:xfrm>
              <a:off x="7218947" y="3477126"/>
              <a:ext cx="1299411" cy="360948"/>
            </a:xfrm>
            <a:prstGeom prst="rect">
              <a:avLst/>
            </a:prstGeom>
            <a:noFill/>
            <a:ln w="38100">
              <a:solidFill>
                <a:srgbClr val="FFC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cxnSp>
          <p:nvCxnSpPr>
            <p:cNvPr id="50" name="直線コネクタ 67"/>
            <p:cNvCxnSpPr/>
            <p:nvPr/>
          </p:nvCxnSpPr>
          <p:spPr>
            <a:xfrm>
              <a:off x="7339263" y="3477126"/>
              <a:ext cx="0" cy="359999"/>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1" name="直線コネクタ 68"/>
            <p:cNvCxnSpPr/>
            <p:nvPr/>
          </p:nvCxnSpPr>
          <p:spPr>
            <a:xfrm>
              <a:off x="7491663" y="3477126"/>
              <a:ext cx="0" cy="359999"/>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2" name="直線コネクタ 69"/>
            <p:cNvCxnSpPr/>
            <p:nvPr/>
          </p:nvCxnSpPr>
          <p:spPr>
            <a:xfrm>
              <a:off x="7644063" y="3481130"/>
              <a:ext cx="0" cy="359999"/>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3" name="直線コネクタ 70"/>
            <p:cNvCxnSpPr/>
            <p:nvPr/>
          </p:nvCxnSpPr>
          <p:spPr>
            <a:xfrm>
              <a:off x="7796463" y="3477118"/>
              <a:ext cx="0" cy="359999"/>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4" name="直線コネクタ 71"/>
            <p:cNvCxnSpPr/>
            <p:nvPr/>
          </p:nvCxnSpPr>
          <p:spPr>
            <a:xfrm>
              <a:off x="7948863" y="3473108"/>
              <a:ext cx="0" cy="359999"/>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5" name="直線コネクタ 72"/>
            <p:cNvCxnSpPr/>
            <p:nvPr/>
          </p:nvCxnSpPr>
          <p:spPr>
            <a:xfrm>
              <a:off x="8101263" y="3493160"/>
              <a:ext cx="0" cy="359999"/>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6" name="直線コネクタ 73"/>
            <p:cNvCxnSpPr/>
            <p:nvPr/>
          </p:nvCxnSpPr>
          <p:spPr>
            <a:xfrm>
              <a:off x="8253663" y="3477127"/>
              <a:ext cx="0" cy="359999"/>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57" name="直線コネクタ 74"/>
            <p:cNvCxnSpPr/>
            <p:nvPr/>
          </p:nvCxnSpPr>
          <p:spPr>
            <a:xfrm>
              <a:off x="8406063" y="3473111"/>
              <a:ext cx="0" cy="359999"/>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grpSp>
      <p:cxnSp>
        <p:nvCxnSpPr>
          <p:cNvPr id="66" name="直線矢印コネクタ 28"/>
          <p:cNvCxnSpPr/>
          <p:nvPr/>
        </p:nvCxnSpPr>
        <p:spPr>
          <a:xfrm>
            <a:off x="5181602" y="5325972"/>
            <a:ext cx="3960000"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 name="直線矢印コネクタ 17"/>
          <p:cNvCxnSpPr/>
          <p:nvPr/>
        </p:nvCxnSpPr>
        <p:spPr>
          <a:xfrm>
            <a:off x="5185618" y="3296649"/>
            <a:ext cx="3960000" cy="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597798820"/>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solidFill>
                  <a:prstClr val="black"/>
                </a:solidFill>
              </a:rPr>
              <a:pPr/>
              <a:t>74</a:t>
            </a:fld>
            <a:endParaRPr lang="ja-JP" altLang="en-US">
              <a:solidFill>
                <a:prstClr val="black"/>
              </a:solidFill>
            </a:endParaRPr>
          </a:p>
        </p:txBody>
      </p:sp>
      <p:sp>
        <p:nvSpPr>
          <p:cNvPr id="4" name="テキスト ボックス 5"/>
          <p:cNvSpPr txBox="1"/>
          <p:nvPr/>
        </p:nvSpPr>
        <p:spPr>
          <a:xfrm>
            <a:off x="508000" y="558800"/>
            <a:ext cx="8186857" cy="646331"/>
          </a:xfrm>
          <a:prstGeom prst="rect">
            <a:avLst/>
          </a:prstGeom>
          <a:noFill/>
        </p:spPr>
        <p:txBody>
          <a:bodyPr wrap="none" rtlCol="0">
            <a:spAutoFit/>
          </a:bodyPr>
          <a:lstStyle/>
          <a:p>
            <a:r>
              <a:rPr kumimoji="1" lang="ja-JP" altLang="en-US" sz="3600" dirty="0" smtClean="0"/>
              <a:t>仮説３の検証結果（対応のある</a:t>
            </a:r>
            <a:r>
              <a:rPr kumimoji="1" lang="en-US" altLang="ja-JP" sz="3600" dirty="0" smtClean="0"/>
              <a:t>t</a:t>
            </a:r>
            <a:r>
              <a:rPr kumimoji="1" lang="ja-JP" altLang="en-US" sz="3600" dirty="0" smtClean="0"/>
              <a:t>検定）</a:t>
            </a:r>
            <a:endParaRPr kumimoji="1" lang="ja-JP" altLang="en-US" sz="3600" dirty="0"/>
          </a:p>
        </p:txBody>
      </p:sp>
      <p:sp>
        <p:nvSpPr>
          <p:cNvPr id="5" name="テキスト ボックス 13"/>
          <p:cNvSpPr txBox="1"/>
          <p:nvPr/>
        </p:nvSpPr>
        <p:spPr>
          <a:xfrm>
            <a:off x="10749002" y="202347"/>
            <a:ext cx="649537" cy="369332"/>
          </a:xfrm>
          <a:prstGeom prst="rect">
            <a:avLst/>
          </a:prstGeom>
          <a:noFill/>
        </p:spPr>
        <p:txBody>
          <a:bodyPr wrap="none" rtlCol="0">
            <a:spAutoFit/>
          </a:bodyPr>
          <a:lstStyle/>
          <a:p>
            <a:r>
              <a:rPr lang="ja-JP" altLang="en-US" b="1" dirty="0">
                <a:solidFill>
                  <a:prstClr val="black"/>
                </a:solidFill>
                <a:latin typeface="ＭＳ Ｐゴシック" panose="020B0600070205080204" pitchFamily="50" charset="-128"/>
                <a:ea typeface="ＭＳ Ｐゴシック" panose="020B0600070205080204" pitchFamily="50" charset="-128"/>
              </a:rPr>
              <a:t>検証</a:t>
            </a:r>
          </a:p>
        </p:txBody>
      </p:sp>
    </p:spTree>
    <p:extLst>
      <p:ext uri="{BB962C8B-B14F-4D97-AF65-F5344CB8AC3E}">
        <p14:creationId xmlns:p14="http://schemas.microsoft.com/office/powerpoint/2010/main" xmlns="" val="3194864430"/>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solidFill>
                  <a:prstClr val="black"/>
                </a:solidFill>
              </a:rPr>
              <a:pPr/>
              <a:t>75</a:t>
            </a:fld>
            <a:endParaRPr lang="ja-JP" altLang="en-US">
              <a:solidFill>
                <a:prstClr val="black"/>
              </a:solidFill>
            </a:endParaRPr>
          </a:p>
        </p:txBody>
      </p:sp>
      <p:sp>
        <p:nvSpPr>
          <p:cNvPr id="4" name="テキスト ボックス 5"/>
          <p:cNvSpPr txBox="1"/>
          <p:nvPr/>
        </p:nvSpPr>
        <p:spPr>
          <a:xfrm>
            <a:off x="508000" y="558800"/>
            <a:ext cx="3877985" cy="646331"/>
          </a:xfrm>
          <a:prstGeom prst="rect">
            <a:avLst/>
          </a:prstGeom>
          <a:noFill/>
        </p:spPr>
        <p:txBody>
          <a:bodyPr wrap="none" rtlCol="0">
            <a:spAutoFit/>
          </a:bodyPr>
          <a:lstStyle/>
          <a:p>
            <a:r>
              <a:rPr lang="ja-JP" altLang="en-US" sz="3600"/>
              <a:t>仮説</a:t>
            </a:r>
            <a:r>
              <a:rPr lang="ja-JP" altLang="en-US" sz="3600" smtClean="0"/>
              <a:t>３</a:t>
            </a:r>
            <a:r>
              <a:rPr kumimoji="1" lang="ja-JP" altLang="en-US" sz="3600" smtClean="0"/>
              <a:t>の</a:t>
            </a:r>
            <a:r>
              <a:rPr lang="ja-JP" altLang="en-US" sz="3600" smtClean="0"/>
              <a:t>検証</a:t>
            </a:r>
            <a:r>
              <a:rPr kumimoji="1" lang="ja-JP" altLang="en-US" sz="3600" smtClean="0"/>
              <a:t>結果</a:t>
            </a:r>
            <a:endParaRPr kumimoji="1" lang="ja-JP" altLang="en-US" sz="3600" dirty="0"/>
          </a:p>
        </p:txBody>
      </p:sp>
      <p:sp>
        <p:nvSpPr>
          <p:cNvPr id="5" name="テキスト ボックス 13"/>
          <p:cNvSpPr txBox="1"/>
          <p:nvPr/>
        </p:nvSpPr>
        <p:spPr>
          <a:xfrm>
            <a:off x="10749002" y="202347"/>
            <a:ext cx="649537" cy="369332"/>
          </a:xfrm>
          <a:prstGeom prst="rect">
            <a:avLst/>
          </a:prstGeom>
          <a:noFill/>
        </p:spPr>
        <p:txBody>
          <a:bodyPr wrap="none" rtlCol="0">
            <a:spAutoFit/>
          </a:bodyPr>
          <a:lstStyle/>
          <a:p>
            <a:r>
              <a:rPr lang="ja-JP" altLang="en-US" b="1" dirty="0">
                <a:solidFill>
                  <a:prstClr val="black"/>
                </a:solidFill>
                <a:latin typeface="ＭＳ Ｐゴシック" panose="020B0600070205080204" pitchFamily="50" charset="-128"/>
                <a:ea typeface="ＭＳ Ｐゴシック" panose="020B0600070205080204" pitchFamily="50" charset="-128"/>
              </a:rPr>
              <a:t>検証</a:t>
            </a:r>
          </a:p>
        </p:txBody>
      </p:sp>
    </p:spTree>
    <p:extLst>
      <p:ext uri="{BB962C8B-B14F-4D97-AF65-F5344CB8AC3E}">
        <p14:creationId xmlns:p14="http://schemas.microsoft.com/office/powerpoint/2010/main" xmlns="" val="753989176"/>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solidFill>
                  <a:prstClr val="black"/>
                </a:solidFill>
              </a:rPr>
              <a:pPr/>
              <a:t>76</a:t>
            </a:fld>
            <a:endParaRPr lang="ja-JP" altLang="en-US">
              <a:solidFill>
                <a:prstClr val="black"/>
              </a:solidFill>
            </a:endParaRPr>
          </a:p>
        </p:txBody>
      </p:sp>
      <p:sp>
        <p:nvSpPr>
          <p:cNvPr id="4" name="テキスト ボックス 5"/>
          <p:cNvSpPr txBox="1"/>
          <p:nvPr/>
        </p:nvSpPr>
        <p:spPr>
          <a:xfrm>
            <a:off x="508000" y="558800"/>
            <a:ext cx="5724644" cy="646331"/>
          </a:xfrm>
          <a:prstGeom prst="rect">
            <a:avLst/>
          </a:prstGeom>
          <a:noFill/>
        </p:spPr>
        <p:txBody>
          <a:bodyPr wrap="none" rtlCol="0">
            <a:spAutoFit/>
          </a:bodyPr>
          <a:lstStyle/>
          <a:p>
            <a:r>
              <a:rPr kumimoji="1" lang="ja-JP" altLang="en-US" sz="3600" dirty="0" smtClean="0"/>
              <a:t>仮説３　検証結果のまとめ</a:t>
            </a:r>
            <a:endParaRPr kumimoji="1" lang="ja-JP" altLang="en-US" sz="3600" dirty="0"/>
          </a:p>
        </p:txBody>
      </p:sp>
      <p:sp>
        <p:nvSpPr>
          <p:cNvPr id="5" name="テキスト ボックス 13"/>
          <p:cNvSpPr txBox="1"/>
          <p:nvPr/>
        </p:nvSpPr>
        <p:spPr>
          <a:xfrm>
            <a:off x="10749002" y="202347"/>
            <a:ext cx="649537" cy="369332"/>
          </a:xfrm>
          <a:prstGeom prst="rect">
            <a:avLst/>
          </a:prstGeom>
          <a:noFill/>
        </p:spPr>
        <p:txBody>
          <a:bodyPr wrap="none" rtlCol="0">
            <a:spAutoFit/>
          </a:bodyPr>
          <a:lstStyle/>
          <a:p>
            <a:r>
              <a:rPr lang="ja-JP" altLang="en-US" b="1" dirty="0">
                <a:solidFill>
                  <a:prstClr val="black"/>
                </a:solidFill>
                <a:latin typeface="ＭＳ Ｐゴシック" panose="020B0600070205080204" pitchFamily="50" charset="-128"/>
                <a:ea typeface="ＭＳ Ｐゴシック" panose="020B0600070205080204" pitchFamily="50" charset="-128"/>
              </a:rPr>
              <a:t>検証</a:t>
            </a:r>
          </a:p>
        </p:txBody>
      </p:sp>
    </p:spTree>
    <p:extLst>
      <p:ext uri="{BB962C8B-B14F-4D97-AF65-F5344CB8AC3E}">
        <p14:creationId xmlns:p14="http://schemas.microsoft.com/office/powerpoint/2010/main" xmlns="" val="1479610706"/>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a:xfrm>
            <a:off x="1061998" y="5026730"/>
            <a:ext cx="3690435" cy="750627"/>
          </a:xfrm>
          <a:prstGeom prst="roundRect">
            <a:avLst/>
          </a:prstGeom>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77</a:t>
            </a:fld>
            <a:endParaRPr lang="ja-JP" altLang="en-US"/>
          </a:p>
        </p:txBody>
      </p:sp>
      <p:sp>
        <p:nvSpPr>
          <p:cNvPr id="6" name="正方形/長方形 5"/>
          <p:cNvSpPr/>
          <p:nvPr/>
        </p:nvSpPr>
        <p:spPr>
          <a:xfrm>
            <a:off x="5977217" y="3244334"/>
            <a:ext cx="237566" cy="369332"/>
          </a:xfrm>
          <a:prstGeom prst="rect">
            <a:avLst/>
          </a:prstGeom>
        </p:spPr>
        <p:txBody>
          <a:bodyPr wrap="none">
            <a:spAutoFit/>
          </a:bodyPr>
          <a:lstStyle/>
          <a:p>
            <a:r>
              <a:rPr lang="ja-JP" altLang="en-US" smtClean="0"/>
              <a:t> </a:t>
            </a:r>
            <a:endParaRPr lang="ja-JP" altLang="en-US"/>
          </a:p>
        </p:txBody>
      </p:sp>
      <p:sp>
        <p:nvSpPr>
          <p:cNvPr id="8" name="テキスト ボックス 4"/>
          <p:cNvSpPr txBox="1"/>
          <p:nvPr/>
        </p:nvSpPr>
        <p:spPr>
          <a:xfrm>
            <a:off x="1061998" y="1747078"/>
            <a:ext cx="3690434" cy="3970318"/>
          </a:xfrm>
          <a:prstGeom prst="rect">
            <a:avLst/>
          </a:prstGeom>
          <a:noFill/>
        </p:spPr>
        <p:txBody>
          <a:bodyPr wrap="none" rtlCol="0">
            <a:spAutoFit/>
          </a:bodyPr>
          <a:lstStyle/>
          <a:p>
            <a:r>
              <a:rPr lang="en-US" altLang="ja-JP" sz="2800" dirty="0"/>
              <a:t>1.</a:t>
            </a:r>
            <a:r>
              <a:rPr lang="ja-JP" altLang="en-US" sz="2800"/>
              <a:t>現状分析</a:t>
            </a:r>
            <a:r>
              <a:rPr lang="ja-JP" altLang="en-US" sz="2800" dirty="0"/>
              <a:t>と</a:t>
            </a:r>
            <a:r>
              <a:rPr lang="ja-JP" altLang="en-US" sz="2800"/>
              <a:t>問題意識</a:t>
            </a:r>
            <a:endParaRPr lang="en-US" altLang="ja-JP" sz="2800" dirty="0"/>
          </a:p>
          <a:p>
            <a:endParaRPr lang="en-US" altLang="ja-JP" sz="2800" dirty="0"/>
          </a:p>
          <a:p>
            <a:r>
              <a:rPr lang="en-US" altLang="ja-JP" sz="2800" dirty="0"/>
              <a:t>2.</a:t>
            </a:r>
            <a:r>
              <a:rPr lang="ja-JP" altLang="en-US" sz="2800" dirty="0"/>
              <a:t>先行研究と研究目的</a:t>
            </a:r>
            <a:endParaRPr lang="en-US" altLang="ja-JP" dirty="0"/>
          </a:p>
          <a:p>
            <a:endParaRPr lang="en-US" altLang="ja-JP" sz="2800" dirty="0"/>
          </a:p>
          <a:p>
            <a:r>
              <a:rPr lang="en-US" altLang="ja-JP" sz="2800" dirty="0"/>
              <a:t>3.</a:t>
            </a:r>
            <a:r>
              <a:rPr lang="ja-JP" altLang="en-US" sz="2800" dirty="0"/>
              <a:t>仮説導出と仮説</a:t>
            </a:r>
            <a:endParaRPr lang="en-US" altLang="ja-JP" dirty="0"/>
          </a:p>
          <a:p>
            <a:endParaRPr lang="en-US" altLang="ja-JP" sz="2800" dirty="0"/>
          </a:p>
          <a:p>
            <a:r>
              <a:rPr lang="en-US" altLang="ja-JP" sz="2800" dirty="0"/>
              <a:t>4.</a:t>
            </a:r>
            <a:r>
              <a:rPr lang="ja-JP" altLang="en-US" sz="2800" dirty="0"/>
              <a:t>検証</a:t>
            </a:r>
            <a:endParaRPr lang="ja-JP" altLang="en-US" dirty="0"/>
          </a:p>
          <a:p>
            <a:endParaRPr lang="en-US" altLang="ja-JP" sz="2800" dirty="0"/>
          </a:p>
          <a:p>
            <a:r>
              <a:rPr lang="en-US" altLang="ja-JP" sz="2800" dirty="0"/>
              <a:t>5.</a:t>
            </a:r>
            <a:r>
              <a:rPr lang="ja-JP" altLang="en-US" sz="2800" dirty="0"/>
              <a:t>インプリケーション</a:t>
            </a:r>
            <a:endParaRPr lang="en-US" altLang="ja-JP" dirty="0"/>
          </a:p>
        </p:txBody>
      </p:sp>
      <p:sp>
        <p:nvSpPr>
          <p:cNvPr id="9" name="テキスト ボックス 9"/>
          <p:cNvSpPr txBox="1"/>
          <p:nvPr/>
        </p:nvSpPr>
        <p:spPr>
          <a:xfrm>
            <a:off x="508000" y="558800"/>
            <a:ext cx="1107996" cy="646331"/>
          </a:xfrm>
          <a:prstGeom prst="rect">
            <a:avLst/>
          </a:prstGeom>
          <a:noFill/>
        </p:spPr>
        <p:txBody>
          <a:bodyPr wrap="none" rtlCol="0">
            <a:spAutoFit/>
          </a:bodyPr>
          <a:lstStyle/>
          <a:p>
            <a:r>
              <a:rPr kumimoji="1" lang="ja-JP" altLang="en-US" sz="3600" dirty="0" smtClean="0"/>
              <a:t>目次</a:t>
            </a:r>
            <a:endParaRPr kumimoji="1" lang="ja-JP" altLang="en-US" sz="3600" dirty="0"/>
          </a:p>
        </p:txBody>
      </p:sp>
    </p:spTree>
    <p:extLst>
      <p:ext uri="{BB962C8B-B14F-4D97-AF65-F5344CB8AC3E}">
        <p14:creationId xmlns:p14="http://schemas.microsoft.com/office/powerpoint/2010/main" xmlns="" val="2590428359"/>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78</a:t>
            </a:fld>
            <a:endParaRPr lang="ja-JP" altLang="en-US"/>
          </a:p>
        </p:txBody>
      </p:sp>
      <p:sp>
        <p:nvSpPr>
          <p:cNvPr id="5" name="テキスト ボックス 6"/>
          <p:cNvSpPr txBox="1"/>
          <p:nvPr/>
        </p:nvSpPr>
        <p:spPr>
          <a:xfrm>
            <a:off x="508000" y="558800"/>
            <a:ext cx="5724644" cy="646331"/>
          </a:xfrm>
          <a:prstGeom prst="rect">
            <a:avLst/>
          </a:prstGeom>
          <a:noFill/>
        </p:spPr>
        <p:txBody>
          <a:bodyPr wrap="none" rtlCol="0">
            <a:spAutoFit/>
          </a:bodyPr>
          <a:lstStyle/>
          <a:p>
            <a:r>
              <a:rPr kumimoji="1" lang="ja-JP" altLang="en-US" sz="3600" dirty="0" smtClean="0"/>
              <a:t>学術的インプリケーション</a:t>
            </a:r>
            <a:endParaRPr kumimoji="1" lang="ja-JP" altLang="en-US" sz="3600" dirty="0"/>
          </a:p>
        </p:txBody>
      </p:sp>
      <p:sp>
        <p:nvSpPr>
          <p:cNvPr id="6" name="テキスト ボックス 13"/>
          <p:cNvSpPr txBox="1"/>
          <p:nvPr/>
        </p:nvSpPr>
        <p:spPr>
          <a:xfrm>
            <a:off x="10014486" y="202347"/>
            <a:ext cx="1946367" cy="369332"/>
          </a:xfrm>
          <a:prstGeom prst="rect">
            <a:avLst/>
          </a:prstGeom>
          <a:noFill/>
        </p:spPr>
        <p:txBody>
          <a:bodyPr wrap="none" rtlCol="0">
            <a:spAutoFit/>
          </a:bodyPr>
          <a:lstStyle/>
          <a:p>
            <a:r>
              <a:rPr lang="ja-JP" altLang="en-US" b="1" dirty="0" smtClean="0">
                <a:solidFill>
                  <a:prstClr val="black"/>
                </a:solidFill>
                <a:latin typeface="ＭＳ Ｐゴシック" panose="020B0600070205080204" pitchFamily="50" charset="-128"/>
                <a:ea typeface="ＭＳ Ｐゴシック" panose="020B0600070205080204" pitchFamily="50" charset="-128"/>
              </a:rPr>
              <a:t>インプリケーション</a:t>
            </a:r>
            <a:endParaRPr lang="ja-JP" altLang="en-US" b="1" dirty="0">
              <a:solidFill>
                <a:prstClr val="black"/>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xmlns="" val="293958427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79</a:t>
            </a:fld>
            <a:endParaRPr lang="ja-JP" altLang="en-US"/>
          </a:p>
        </p:txBody>
      </p:sp>
      <p:sp>
        <p:nvSpPr>
          <p:cNvPr id="5" name="テキスト ボックス 6"/>
          <p:cNvSpPr txBox="1"/>
          <p:nvPr/>
        </p:nvSpPr>
        <p:spPr>
          <a:xfrm>
            <a:off x="508000" y="558800"/>
            <a:ext cx="5724644" cy="646331"/>
          </a:xfrm>
          <a:prstGeom prst="rect">
            <a:avLst/>
          </a:prstGeom>
          <a:noFill/>
        </p:spPr>
        <p:txBody>
          <a:bodyPr wrap="none" rtlCol="0">
            <a:spAutoFit/>
          </a:bodyPr>
          <a:lstStyle/>
          <a:p>
            <a:r>
              <a:rPr kumimoji="1" lang="ja-JP" altLang="en-US" sz="3600" dirty="0" smtClean="0"/>
              <a:t>実務的インプリケーション</a:t>
            </a:r>
            <a:endParaRPr kumimoji="1" lang="ja-JP" altLang="en-US" sz="3600" dirty="0"/>
          </a:p>
        </p:txBody>
      </p:sp>
      <p:sp>
        <p:nvSpPr>
          <p:cNvPr id="6" name="テキスト ボックス 13"/>
          <p:cNvSpPr txBox="1"/>
          <p:nvPr/>
        </p:nvSpPr>
        <p:spPr>
          <a:xfrm>
            <a:off x="10014486" y="202347"/>
            <a:ext cx="1946367" cy="369332"/>
          </a:xfrm>
          <a:prstGeom prst="rect">
            <a:avLst/>
          </a:prstGeom>
          <a:noFill/>
        </p:spPr>
        <p:txBody>
          <a:bodyPr wrap="none" rtlCol="0">
            <a:spAutoFit/>
          </a:bodyPr>
          <a:lstStyle/>
          <a:p>
            <a:r>
              <a:rPr lang="ja-JP" altLang="en-US" b="1" dirty="0" smtClean="0">
                <a:solidFill>
                  <a:prstClr val="black"/>
                </a:solidFill>
                <a:latin typeface="ＭＳ Ｐゴシック" panose="020B0600070205080204" pitchFamily="50" charset="-128"/>
                <a:ea typeface="ＭＳ Ｐゴシック" panose="020B0600070205080204" pitchFamily="50" charset="-128"/>
              </a:rPr>
              <a:t>インプリケーション</a:t>
            </a:r>
            <a:endParaRPr lang="ja-JP" altLang="en-US" b="1" dirty="0">
              <a:solidFill>
                <a:prstClr val="black"/>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xmlns="" val="27218921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8</a:t>
            </a:fld>
            <a:endParaRPr lang="ja-JP" altLang="en-US"/>
          </a:p>
        </p:txBody>
      </p:sp>
      <p:sp>
        <p:nvSpPr>
          <p:cNvPr id="3" name="テキスト ボックス 8"/>
          <p:cNvSpPr txBox="1"/>
          <p:nvPr/>
        </p:nvSpPr>
        <p:spPr>
          <a:xfrm>
            <a:off x="3116171" y="3110071"/>
            <a:ext cx="6340196" cy="707886"/>
          </a:xfrm>
          <a:prstGeom prst="rect">
            <a:avLst/>
          </a:prstGeom>
          <a:noFill/>
        </p:spPr>
        <p:txBody>
          <a:bodyPr wrap="none" rtlCol="0">
            <a:spAutoFit/>
          </a:bodyPr>
          <a:lstStyle/>
          <a:p>
            <a:r>
              <a:rPr lang="ja-JP" altLang="en-US" sz="4000" dirty="0" smtClean="0"/>
              <a:t>その他の</a:t>
            </a:r>
            <a:r>
              <a:rPr lang="ja-JP" altLang="en-US" sz="4000" dirty="0"/>
              <a:t>活動</a:t>
            </a:r>
            <a:r>
              <a:rPr lang="ja-JP" altLang="en-US" sz="4000" dirty="0" smtClean="0"/>
              <a:t>も見てみた。</a:t>
            </a:r>
            <a:endParaRPr kumimoji="1" lang="ja-JP" altLang="en-US" sz="4000" dirty="0"/>
          </a:p>
        </p:txBody>
      </p:sp>
      <p:sp>
        <p:nvSpPr>
          <p:cNvPr id="7" name="テキスト ボックス 6"/>
          <p:cNvSpPr txBox="1"/>
          <p:nvPr/>
        </p:nvSpPr>
        <p:spPr>
          <a:xfrm>
            <a:off x="10749002" y="202347"/>
            <a:ext cx="1107996" cy="369332"/>
          </a:xfrm>
          <a:prstGeom prst="rect">
            <a:avLst/>
          </a:prstGeom>
          <a:noFill/>
        </p:spPr>
        <p:txBody>
          <a:bodyPr wrap="none" rtlCol="0">
            <a:spAutoFit/>
          </a:bodyPr>
          <a:lstStyle/>
          <a:p>
            <a:r>
              <a:rPr kumimoji="1" lang="ja-JP" altLang="en-US" b="1" dirty="0" smtClean="0">
                <a:latin typeface="ＭＳ Ｐゴシック" panose="020B0600070205080204" pitchFamily="50" charset="-128"/>
                <a:ea typeface="ＭＳ Ｐゴシック" panose="020B0600070205080204" pitchFamily="50" charset="-128"/>
              </a:rPr>
              <a:t>現状分析</a:t>
            </a:r>
            <a:endParaRPr kumimoji="1" lang="ja-JP" altLang="en-US" b="1" dirty="0">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xmlns="" val="2425621642"/>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80</a:t>
            </a:fld>
            <a:endParaRPr lang="ja-JP" altLang="en-US"/>
          </a:p>
        </p:txBody>
      </p:sp>
      <p:sp>
        <p:nvSpPr>
          <p:cNvPr id="5" name="テキスト ボックス 6"/>
          <p:cNvSpPr txBox="1"/>
          <p:nvPr/>
        </p:nvSpPr>
        <p:spPr>
          <a:xfrm>
            <a:off x="508000" y="558800"/>
            <a:ext cx="5724644" cy="646331"/>
          </a:xfrm>
          <a:prstGeom prst="rect">
            <a:avLst/>
          </a:prstGeom>
          <a:noFill/>
        </p:spPr>
        <p:txBody>
          <a:bodyPr wrap="none" rtlCol="0">
            <a:spAutoFit/>
          </a:bodyPr>
          <a:lstStyle/>
          <a:p>
            <a:r>
              <a:rPr kumimoji="1" lang="ja-JP" altLang="en-US" sz="3600" dirty="0" smtClean="0"/>
              <a:t>本研究の限界と今後の課題</a:t>
            </a:r>
            <a:endParaRPr kumimoji="1" lang="ja-JP" altLang="en-US" sz="3600" dirty="0"/>
          </a:p>
        </p:txBody>
      </p:sp>
      <p:sp>
        <p:nvSpPr>
          <p:cNvPr id="6" name="テキスト ボックス 13"/>
          <p:cNvSpPr txBox="1"/>
          <p:nvPr/>
        </p:nvSpPr>
        <p:spPr>
          <a:xfrm>
            <a:off x="10014486" y="202347"/>
            <a:ext cx="1946367" cy="369332"/>
          </a:xfrm>
          <a:prstGeom prst="rect">
            <a:avLst/>
          </a:prstGeom>
          <a:noFill/>
        </p:spPr>
        <p:txBody>
          <a:bodyPr wrap="none" rtlCol="0">
            <a:spAutoFit/>
          </a:bodyPr>
          <a:lstStyle/>
          <a:p>
            <a:r>
              <a:rPr lang="ja-JP" altLang="en-US" b="1" dirty="0" smtClean="0">
                <a:solidFill>
                  <a:prstClr val="black"/>
                </a:solidFill>
                <a:latin typeface="ＭＳ Ｐゴシック" panose="020B0600070205080204" pitchFamily="50" charset="-128"/>
                <a:ea typeface="ＭＳ Ｐゴシック" panose="020B0600070205080204" pitchFamily="50" charset="-128"/>
              </a:rPr>
              <a:t>インプリケーション</a:t>
            </a:r>
            <a:endParaRPr lang="ja-JP" altLang="en-US" b="1" dirty="0">
              <a:solidFill>
                <a:prstClr val="black"/>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xmlns="" val="3956262344"/>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81</a:t>
            </a:fld>
            <a:endParaRPr lang="ja-JP" altLang="en-US"/>
          </a:p>
        </p:txBody>
      </p:sp>
      <p:sp>
        <p:nvSpPr>
          <p:cNvPr id="3" name="テキスト ボックス 2"/>
          <p:cNvSpPr txBox="1"/>
          <p:nvPr/>
        </p:nvSpPr>
        <p:spPr>
          <a:xfrm>
            <a:off x="508000" y="558800"/>
            <a:ext cx="3233578" cy="646331"/>
          </a:xfrm>
          <a:prstGeom prst="rect">
            <a:avLst/>
          </a:prstGeom>
          <a:noFill/>
        </p:spPr>
        <p:txBody>
          <a:bodyPr wrap="none" rtlCol="0">
            <a:spAutoFit/>
          </a:bodyPr>
          <a:lstStyle/>
          <a:p>
            <a:r>
              <a:rPr kumimoji="1" lang="ja-JP" altLang="en-US" sz="3600" smtClean="0"/>
              <a:t>参考文献・</a:t>
            </a:r>
            <a:r>
              <a:rPr kumimoji="1" lang="en-US" altLang="ja-JP" sz="3600" smtClean="0"/>
              <a:t>URL</a:t>
            </a:r>
            <a:endParaRPr kumimoji="1" lang="ja-JP" altLang="en-US" sz="3600"/>
          </a:p>
        </p:txBody>
      </p:sp>
      <p:sp>
        <p:nvSpPr>
          <p:cNvPr id="5" name="テキスト ボックス 5"/>
          <p:cNvSpPr txBox="1"/>
          <p:nvPr/>
        </p:nvSpPr>
        <p:spPr>
          <a:xfrm>
            <a:off x="0" y="1205130"/>
            <a:ext cx="12192000" cy="4932119"/>
          </a:xfrm>
          <a:prstGeom prst="rect">
            <a:avLst/>
          </a:prstGeom>
          <a:noFill/>
        </p:spPr>
        <p:txBody>
          <a:bodyPr wrap="square" rtlCol="0">
            <a:spAutoFit/>
          </a:bodyPr>
          <a:lstStyle/>
          <a:p>
            <a:r>
              <a:rPr lang="ja-JP" altLang="en-US" sz="1050" dirty="0"/>
              <a:t>地域活性化のための面的支援 </a:t>
            </a:r>
            <a:r>
              <a:rPr lang="zh-TW" altLang="en-US" sz="1050" dirty="0">
                <a:latin typeface="メイリオ" panose="020B0604030504040204" pitchFamily="50" charset="-128"/>
                <a:ea typeface="メイリオ" panose="020B0604030504040204" pitchFamily="50" charset="-128"/>
                <a:cs typeface="メイリオ" panose="020B0604030504040204" pitchFamily="50" charset="-128"/>
              </a:rPr>
              <a:t>中小企業基盤</a:t>
            </a:r>
            <a:r>
              <a:rPr lang="zh-TW" altLang="en-US" sz="1050">
                <a:latin typeface="メイリオ" panose="020B0604030504040204" pitchFamily="50" charset="-128"/>
                <a:ea typeface="メイリオ" panose="020B0604030504040204" pitchFamily="50" charset="-128"/>
                <a:cs typeface="メイリオ" panose="020B0604030504040204" pitchFamily="50" charset="-128"/>
              </a:rPr>
              <a:t>整備機構</a:t>
            </a:r>
            <a:endParaRPr lang="en-US" altLang="zh-TW" sz="1200" dirty="0">
              <a:latin typeface="メイリオ" panose="020B0604030504040204" pitchFamily="50" charset="-128"/>
              <a:cs typeface="メイリオ" panose="020B0604030504040204" pitchFamily="50" charset="-128"/>
            </a:endParaRPr>
          </a:p>
          <a:p>
            <a:r>
              <a:rPr lang="en-US" altLang="ja-JP" sz="1200">
                <a:latin typeface="メイリオ" panose="020B0604030504040204" pitchFamily="50" charset="-128"/>
                <a:cs typeface="メイリオ" panose="020B0604030504040204" pitchFamily="50" charset="-128"/>
              </a:rPr>
              <a:t>	</a:t>
            </a:r>
            <a:r>
              <a:rPr lang="en-US" altLang="ja-JP" sz="1050" smtClean="0">
                <a:latin typeface="メイリオ" panose="020B0604030504040204" pitchFamily="50" charset="-128"/>
                <a:cs typeface="メイリオ" panose="020B0604030504040204" pitchFamily="50" charset="-128"/>
              </a:rPr>
              <a:t>http</a:t>
            </a:r>
            <a:r>
              <a:rPr lang="en-US" altLang="ja-JP" sz="1050" dirty="0">
                <a:latin typeface="メイリオ" panose="020B0604030504040204" pitchFamily="50" charset="-128"/>
                <a:cs typeface="メイリオ" panose="020B0604030504040204" pitchFamily="50" charset="-128"/>
              </a:rPr>
              <a:t>://www.smrj.go.jp/keiei/dbps_data/_material_/</a:t>
            </a:r>
            <a:r>
              <a:rPr lang="en-US" altLang="ja-JP" sz="1050">
                <a:latin typeface="メイリオ" panose="020B0604030504040204" pitchFamily="50" charset="-128"/>
                <a:cs typeface="メイリオ" panose="020B0604030504040204" pitchFamily="50" charset="-128"/>
              </a:rPr>
              <a:t>b_0_keiei/chiikiryoku/pdf/H26fymentekireport.pdf#search='%</a:t>
            </a:r>
            <a:r>
              <a:rPr lang="en-US" altLang="ja-JP" sz="1050" dirty="0">
                <a:latin typeface="メイリオ" panose="020B0604030504040204" pitchFamily="50" charset="-128"/>
                <a:cs typeface="メイリオ" panose="020B0604030504040204" pitchFamily="50" charset="-128"/>
              </a:rPr>
              <a:t>E5%9C%B0%E5%9F%9F%E6%B4%BB%E6%80</a:t>
            </a:r>
          </a:p>
          <a:p>
            <a:r>
              <a:rPr lang="en-US" altLang="ja-JP" sz="1050" dirty="0">
                <a:latin typeface="メイリオ" panose="020B0604030504040204" pitchFamily="50" charset="-128"/>
                <a:cs typeface="メイリオ" panose="020B0604030504040204" pitchFamily="50" charset="-128"/>
              </a:rPr>
              <a:t>	</a:t>
            </a:r>
            <a:r>
              <a:rPr lang="en-US" altLang="ja-JP" sz="1050">
                <a:latin typeface="メイリオ" panose="020B0604030504040204" pitchFamily="50" charset="-128"/>
                <a:cs typeface="メイリオ" panose="020B0604030504040204" pitchFamily="50" charset="-128"/>
              </a:rPr>
              <a:t>%</a:t>
            </a:r>
            <a:r>
              <a:rPr lang="en-US" altLang="ja-JP" sz="1050" smtClean="0">
                <a:latin typeface="メイリオ" panose="020B0604030504040204" pitchFamily="50" charset="-128"/>
                <a:cs typeface="メイリオ" panose="020B0604030504040204" pitchFamily="50" charset="-128"/>
              </a:rPr>
              <a:t>A7%E5%8C%96%E3%81%AE%E3%81%9F%E3%82%81%E3%81%AE%E9%9D%A2%E7%9A%84%E6%94%AF%E6%8F%B4</a:t>
            </a:r>
            <a:endParaRPr lang="en-US" altLang="ja-JP" sz="1100" dirty="0">
              <a:solidFill>
                <a:srgbClr val="FF0000"/>
              </a:solidFill>
              <a:latin typeface="メイリオ" panose="020B0604030504040204" pitchFamily="50" charset="-128"/>
              <a:cs typeface="メイリオ" panose="020B0604030504040204" pitchFamily="50" charset="-128"/>
            </a:endParaRPr>
          </a:p>
          <a:p>
            <a:endParaRPr kumimoji="1" lang="en-US" altLang="ja-JP" sz="1100" dirty="0">
              <a:solidFill>
                <a:srgbClr val="FF0000"/>
              </a:solidFill>
              <a:latin typeface="メイリオ" panose="020B0604030504040204" pitchFamily="50" charset="-128"/>
              <a:cs typeface="メイリオ" panose="020B0604030504040204" pitchFamily="50" charset="-128"/>
            </a:endParaRPr>
          </a:p>
          <a:p>
            <a:r>
              <a:rPr lang="ja-JP" altLang="en-US" sz="1050" dirty="0"/>
              <a:t>新語時事用語辞典</a:t>
            </a:r>
            <a:endParaRPr lang="en-US" altLang="ja-JP" sz="900" dirty="0"/>
          </a:p>
          <a:p>
            <a:r>
              <a:rPr lang="en-US" altLang="ja-JP" sz="1050" dirty="0"/>
              <a:t>	</a:t>
            </a:r>
            <a:r>
              <a:rPr lang="en-US" altLang="ja-JP" sz="1050"/>
              <a:t>http</a:t>
            </a:r>
            <a:r>
              <a:rPr lang="en-US" altLang="ja-JP" sz="1050" dirty="0"/>
              <a:t>://www.weblio.jp/content/%E3%81%94%E5%BD%93%E5%9C%B0%E3%82%A2%E3%82%A4%E3%83%89%E3%83%AB</a:t>
            </a:r>
            <a:endParaRPr lang="en-US" altLang="ja-JP" sz="1100" dirty="0"/>
          </a:p>
          <a:p>
            <a:endParaRPr lang="en-US" altLang="ja-JP" sz="1100" dirty="0"/>
          </a:p>
          <a:p>
            <a:r>
              <a:rPr lang="ja-JP" altLang="en-US" sz="1050" dirty="0"/>
              <a:t>毎日新聞　人模様：地方アイドルで地域活性化　金子正男さん</a:t>
            </a:r>
            <a:endParaRPr lang="ja-JP" altLang="en-US" sz="800" dirty="0"/>
          </a:p>
          <a:p>
            <a:r>
              <a:rPr lang="en-US" altLang="ja-JP" sz="1050" dirty="0"/>
              <a:t>	</a:t>
            </a:r>
            <a:r>
              <a:rPr lang="en-US" altLang="ja-JP" sz="1050"/>
              <a:t>http</a:t>
            </a:r>
            <a:r>
              <a:rPr lang="en-US" altLang="ja-JP" sz="1050" dirty="0"/>
              <a:t>://mainichi.jp/shimen/news/20151026dde007070035000c.html</a:t>
            </a:r>
            <a:endParaRPr lang="en-US" altLang="ja-JP" sz="900" dirty="0"/>
          </a:p>
          <a:p>
            <a:endParaRPr lang="en-US" altLang="ja-JP" sz="900" dirty="0"/>
          </a:p>
          <a:p>
            <a:r>
              <a:rPr lang="ja-JP" altLang="en-US" sz="1050" smtClean="0"/>
              <a:t>東洋</a:t>
            </a:r>
            <a:r>
              <a:rPr lang="ja-JP" altLang="en-US" sz="1050" dirty="0"/>
              <a:t>経済オンライン</a:t>
            </a:r>
            <a:endParaRPr lang="ja-JP" altLang="en-US" sz="800" dirty="0"/>
          </a:p>
          <a:p>
            <a:r>
              <a:rPr lang="en-US" altLang="ja-JP" sz="1050" dirty="0"/>
              <a:t>	</a:t>
            </a:r>
            <a:r>
              <a:rPr lang="en-US" altLang="ja-JP" sz="1050"/>
              <a:t>http</a:t>
            </a:r>
            <a:r>
              <a:rPr lang="en-US" altLang="ja-JP" sz="1050" dirty="0"/>
              <a:t>://toyokeizai.net/articles/-/59367?page=2</a:t>
            </a:r>
            <a:endParaRPr lang="en-US" altLang="ja-JP" sz="800" dirty="0"/>
          </a:p>
          <a:p>
            <a:endParaRPr lang="en-US" altLang="ja-JP" sz="800" dirty="0"/>
          </a:p>
          <a:p>
            <a:r>
              <a:rPr lang="ja-JP" altLang="en-US" sz="1050" smtClean="0">
                <a:latin typeface="メイリオ" panose="020B0604030504040204" pitchFamily="50" charset="-128"/>
                <a:cs typeface="メイリオ" panose="020B0604030504040204" pitchFamily="50" charset="-128"/>
              </a:rPr>
              <a:t>日本</a:t>
            </a:r>
            <a:r>
              <a:rPr lang="ja-JP" altLang="en-US" sz="1050" dirty="0">
                <a:latin typeface="メイリオ" panose="020B0604030504040204" pitchFamily="50" charset="-128"/>
                <a:cs typeface="メイリオ" panose="020B0604030504040204" pitchFamily="50" charset="-128"/>
              </a:rPr>
              <a:t>経済新聞　活況のライブやフェス</a:t>
            </a:r>
            <a:r>
              <a:rPr lang="en-US" altLang="ja-JP" sz="1050" dirty="0">
                <a:latin typeface="メイリオ" panose="020B0604030504040204" pitchFamily="50" charset="-128"/>
                <a:cs typeface="メイリオ" panose="020B0604030504040204" pitchFamily="50" charset="-128"/>
              </a:rPr>
              <a:t>…</a:t>
            </a:r>
            <a:r>
              <a:rPr lang="ja-JP" altLang="en-US" sz="1050" dirty="0">
                <a:latin typeface="メイリオ" panose="020B0604030504040204" pitchFamily="50" charset="-128"/>
                <a:cs typeface="メイリオ" panose="020B0604030504040204" pitchFamily="50" charset="-128"/>
              </a:rPr>
              <a:t>ご当地アイドル最新事情　</a:t>
            </a: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r>
              <a:rPr lang="en-US" altLang="zh-CN" sz="105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1050">
                <a:latin typeface="メイリオ" panose="020B0604030504040204" pitchFamily="50" charset="-128"/>
                <a:ea typeface="メイリオ" panose="020B0604030504040204" pitchFamily="50" charset="-128"/>
                <a:cs typeface="メイリオ" panose="020B0604030504040204" pitchFamily="50" charset="-128"/>
              </a:rPr>
              <a:t>http</a:t>
            </a:r>
            <a:r>
              <a:rPr lang="en-US" altLang="zh-CN" sz="1050" dirty="0">
                <a:latin typeface="メイリオ" panose="020B0604030504040204" pitchFamily="50" charset="-128"/>
                <a:ea typeface="メイリオ" panose="020B0604030504040204" pitchFamily="50" charset="-128"/>
                <a:cs typeface="メイリオ" panose="020B0604030504040204" pitchFamily="50" charset="-128"/>
              </a:rPr>
              <a:t>://www.nikkei.com/article/DGXNASDJ24026_V00C14A3000000</a:t>
            </a:r>
            <a:endParaRPr lang="en-US" altLang="zh-CN" sz="800" dirty="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50" smtClean="0"/>
              <a:t>野球</a:t>
            </a:r>
            <a:r>
              <a:rPr lang="ja-JP" altLang="en-US" sz="1050" dirty="0"/>
              <a:t>についてのアンケート・ランキング　何でも調査団</a:t>
            </a:r>
            <a:endParaRPr lang="en-US" altLang="ja-JP" sz="1000" dirty="0"/>
          </a:p>
          <a:p>
            <a:r>
              <a:rPr lang="en-US" altLang="ja-JP" sz="1050" dirty="0"/>
              <a:t>	</a:t>
            </a:r>
            <a:r>
              <a:rPr lang="en-US" altLang="ja-JP" sz="1050"/>
              <a:t>http</a:t>
            </a:r>
            <a:r>
              <a:rPr lang="en-US" altLang="ja-JP" sz="1050" dirty="0"/>
              <a:t>://chosa.nifty.com/hobby/chosa_report_A20120817/2/?theme=A20120817&amp;report=2&amp;theme=A20120817&amp;report=2</a:t>
            </a:r>
            <a:endParaRPr lang="ja-JP" altLang="en-US" sz="1000" dirty="0"/>
          </a:p>
          <a:p>
            <a:endParaRPr lang="en-US" altLang="ja-JP" sz="800"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050" dirty="0"/>
              <a:t>応援したくなる心理・好感</a:t>
            </a:r>
            <a:r>
              <a:rPr lang="ja-JP" altLang="en-US" sz="1050"/>
              <a:t>の秘密</a:t>
            </a:r>
            <a:endParaRPr lang="en-US" altLang="ja-JP" sz="1200" dirty="0"/>
          </a:p>
          <a:p>
            <a:r>
              <a:rPr lang="en-US" altLang="ja-JP" sz="1200"/>
              <a:t>	</a:t>
            </a:r>
            <a:r>
              <a:rPr lang="en-US" altLang="ja-JP" sz="1050" smtClean="0"/>
              <a:t>http</a:t>
            </a:r>
            <a:r>
              <a:rPr lang="en-US" altLang="ja-JP" sz="1050" dirty="0"/>
              <a:t>://www.tamatsulab.com/library/kk/1-3p</a:t>
            </a:r>
            <a:endParaRPr lang="en-US" altLang="ja-JP" sz="1200" dirty="0"/>
          </a:p>
          <a:p>
            <a:endParaRPr lang="en-US" altLang="ja-JP" sz="1200" dirty="0"/>
          </a:p>
          <a:p>
            <a:r>
              <a:rPr lang="ja-JP" altLang="en-US" sz="1050" dirty="0">
                <a:latin typeface="MS-Gothic-Identity-H"/>
              </a:rPr>
              <a:t>「テレビ</a:t>
            </a:r>
            <a:r>
              <a:rPr lang="en-US" altLang="ja-JP" sz="1050" dirty="0">
                <a:latin typeface="MS-Gothic-Identity-H"/>
              </a:rPr>
              <a:t>CM </a:t>
            </a:r>
            <a:r>
              <a:rPr lang="ja-JP" altLang="en-US" sz="1050" dirty="0">
                <a:latin typeface="MS-Gothic-Identity-H"/>
              </a:rPr>
              <a:t>に対する態度にみる女子短大生の心理的特徴」小俣　謙二， 天野　　寛</a:t>
            </a:r>
            <a:endParaRPr lang="en-US" altLang="ja-JP" sz="1200" dirty="0"/>
          </a:p>
          <a:p>
            <a:r>
              <a:rPr lang="en-US" altLang="ja-JP" sz="1050" dirty="0"/>
              <a:t>	</a:t>
            </a:r>
            <a:r>
              <a:rPr lang="en-US" altLang="ja-JP" sz="1050"/>
              <a:t>http</a:t>
            </a:r>
            <a:r>
              <a:rPr lang="en-US" altLang="ja-JP" sz="1050" dirty="0"/>
              <a:t>://ci.nii.ac.jp/els/110000473037.pdf?id=ART0000856356&amp;type=pdf&amp;lang=jp&amp;host=cinii&amp;order_no=&amp;ppv_type=0&amp;lang_sw=&amp;no=1450080693&amp;cp=</a:t>
            </a:r>
            <a:endParaRPr lang="en-US" altLang="ja-JP" sz="1200" dirty="0"/>
          </a:p>
          <a:p>
            <a:endParaRPr lang="en-US" altLang="ja-JP" sz="1200" dirty="0"/>
          </a:p>
          <a:p>
            <a:r>
              <a:rPr lang="ja-JP" altLang="en-US" sz="1050" dirty="0"/>
              <a:t>広告効果に及ぼすコンテンツ情報の影響に関する研究（１）　牧野　幸志</a:t>
            </a:r>
            <a:endParaRPr lang="en-US" altLang="ja-JP" sz="1200" dirty="0"/>
          </a:p>
          <a:p>
            <a:r>
              <a:rPr lang="en-US" altLang="ja-JP" sz="1050" dirty="0"/>
              <a:t>	</a:t>
            </a:r>
            <a:r>
              <a:rPr lang="en-US" altLang="ja-JP" sz="1050"/>
              <a:t>http</a:t>
            </a:r>
            <a:r>
              <a:rPr lang="en-US" altLang="ja-JP" sz="1050" dirty="0"/>
              <a:t>://ci.nii.ac.jp/els/110006568801.pdf?id=ART0008549385&amp;type=pdf&amp;lang=jp&amp;host=cinii&amp;order_no=&amp;ppv_type=0&amp;lang_sw=&amp;no=1450179627&amp;cp=</a:t>
            </a:r>
            <a:endParaRPr lang="en-US" altLang="ja-JP" sz="1200" dirty="0"/>
          </a:p>
          <a:p>
            <a:endParaRPr lang="en-US" altLang="ja-JP" sz="1200" dirty="0"/>
          </a:p>
          <a:p>
            <a:r>
              <a:rPr lang="ja-JP" altLang="en-US" sz="1050" dirty="0"/>
              <a:t>新聞の選挙情勢報道の分析一第</a:t>
            </a:r>
            <a:r>
              <a:rPr lang="en-US" altLang="ja-JP" sz="1050" dirty="0"/>
              <a:t>44 </a:t>
            </a:r>
            <a:r>
              <a:rPr lang="ja-JP" altLang="en-US" sz="1050" dirty="0"/>
              <a:t>回総選挙を事例として一</a:t>
            </a:r>
            <a:endParaRPr lang="en-US" altLang="ja-JP" sz="1200" dirty="0">
              <a:latin typeface="メイリオ" charset="0"/>
            </a:endParaRPr>
          </a:p>
          <a:p>
            <a:r>
              <a:rPr lang="en-US" altLang="ja-JP" sz="1050" dirty="0">
                <a:latin typeface="メイリオ" charset="0"/>
              </a:rPr>
              <a:t>	</a:t>
            </a:r>
            <a:r>
              <a:rPr lang="en-US" altLang="ja-JP" sz="1050">
                <a:latin typeface="メイリオ" charset="0"/>
              </a:rPr>
              <a:t>http</a:t>
            </a:r>
            <a:r>
              <a:rPr lang="en-US" altLang="ja-JP" sz="1050" dirty="0">
                <a:latin typeface="メイリオ" charset="0"/>
              </a:rPr>
              <a:t>://ci.nii.ac.jp/els/110006392858.pdf?id=ART0008392858&amp;type=pdf&amp;lang=en&amp;host=cinii&amp;order_no=&amp;ppv_type=0&amp;lang_sw=&amp;no=1450434920&amp;cp</a:t>
            </a:r>
            <a:endParaRPr lang="ja-JP" altLang="en-US" sz="1200" dirty="0"/>
          </a:p>
        </p:txBody>
      </p:sp>
    </p:spTree>
    <p:extLst>
      <p:ext uri="{BB962C8B-B14F-4D97-AF65-F5344CB8AC3E}">
        <p14:creationId xmlns:p14="http://schemas.microsoft.com/office/powerpoint/2010/main" xmlns="" val="3504544512"/>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82</a:t>
            </a:fld>
            <a:endParaRPr lang="ja-JP" altLang="en-US"/>
          </a:p>
        </p:txBody>
      </p:sp>
      <p:sp>
        <p:nvSpPr>
          <p:cNvPr id="3" name="テキスト ボックス 2"/>
          <p:cNvSpPr txBox="1"/>
          <p:nvPr/>
        </p:nvSpPr>
        <p:spPr>
          <a:xfrm>
            <a:off x="508000" y="558800"/>
            <a:ext cx="3233578" cy="646331"/>
          </a:xfrm>
          <a:prstGeom prst="rect">
            <a:avLst/>
          </a:prstGeom>
          <a:noFill/>
        </p:spPr>
        <p:txBody>
          <a:bodyPr wrap="none" rtlCol="0">
            <a:spAutoFit/>
          </a:bodyPr>
          <a:lstStyle/>
          <a:p>
            <a:r>
              <a:rPr kumimoji="1" lang="ja-JP" altLang="en-US" sz="3600" smtClean="0"/>
              <a:t>参考文献・</a:t>
            </a:r>
            <a:r>
              <a:rPr kumimoji="1" lang="en-US" altLang="ja-JP" sz="3600" smtClean="0"/>
              <a:t>URL</a:t>
            </a:r>
            <a:endParaRPr kumimoji="1" lang="ja-JP" altLang="en-US" sz="3600"/>
          </a:p>
        </p:txBody>
      </p:sp>
      <p:sp>
        <p:nvSpPr>
          <p:cNvPr id="4" name="正方形/長方形 4"/>
          <p:cNvSpPr/>
          <p:nvPr/>
        </p:nvSpPr>
        <p:spPr>
          <a:xfrm>
            <a:off x="0" y="1205131"/>
            <a:ext cx="12192000" cy="5047536"/>
          </a:xfrm>
          <a:prstGeom prst="rect">
            <a:avLst/>
          </a:prstGeom>
        </p:spPr>
        <p:txBody>
          <a:bodyPr wrap="square">
            <a:spAutoFit/>
          </a:bodyPr>
          <a:lstStyle/>
          <a:p>
            <a:pPr marL="266700" indent="-266700"/>
            <a:r>
              <a:rPr lang="ja-JP" altLang="en-US" sz="1050"/>
              <a:t>総務省</a:t>
            </a:r>
            <a:r>
              <a:rPr lang="ja-JP" altLang="en-US" sz="1050" dirty="0"/>
              <a:t>　地域情報化の推進</a:t>
            </a:r>
            <a:r>
              <a:rPr lang="ja-JP" altLang="en-US" sz="1050"/>
              <a:t>　</a:t>
            </a:r>
            <a:endParaRPr lang="en-US" altLang="ja-JP" sz="1050" dirty="0"/>
          </a:p>
          <a:p>
            <a:pPr marL="266700" indent="-266700"/>
            <a:r>
              <a:rPr lang="en-US" altLang="ja-JP" sz="1050" dirty="0"/>
              <a:t>		</a:t>
            </a:r>
            <a:r>
              <a:rPr lang="en-US" altLang="ja-JP" sz="1050"/>
              <a:t>http</a:t>
            </a:r>
            <a:r>
              <a:rPr lang="en-US" altLang="ja-JP" sz="1050" dirty="0"/>
              <a:t>://www.soumu.go.jp/main_sosiki/joho_tsusin/top/local_support/ict/jirei/thema11.html</a:t>
            </a:r>
            <a:endParaRPr lang="en-US" altLang="ja-JP" sz="1400" dirty="0">
              <a:solidFill>
                <a:srgbClr val="FF0000"/>
              </a:solidFill>
            </a:endParaRPr>
          </a:p>
          <a:p>
            <a:pPr marL="266700" indent="-266700"/>
            <a:endParaRPr lang="en-US" altLang="ja-JP" sz="1050" dirty="0">
              <a:solidFill>
                <a:srgbClr val="FF0000"/>
              </a:solidFill>
            </a:endParaRPr>
          </a:p>
          <a:p>
            <a:r>
              <a:rPr lang="ja-JP" altLang="en-US" sz="1050"/>
              <a:t>関東</a:t>
            </a:r>
            <a:r>
              <a:rPr lang="ja-JP" altLang="en-US" sz="1050" dirty="0"/>
              <a:t>経済産業局　</a:t>
            </a:r>
            <a:r>
              <a:rPr lang="ja-JP" altLang="en-US" sz="1050" b="1" dirty="0"/>
              <a:t> </a:t>
            </a:r>
            <a:r>
              <a:rPr lang="en-US" altLang="ja-JP" sz="1050" dirty="0"/>
              <a:t>2020</a:t>
            </a:r>
            <a:r>
              <a:rPr lang="ja-JP" altLang="en-US" sz="1050" dirty="0"/>
              <a:t>年東京オリンピック・パラリンピック活用地域活性化戦略プラン　</a:t>
            </a:r>
            <a:endParaRPr lang="en-US" altLang="ja-JP" sz="1400" dirty="0">
              <a:solidFill>
                <a:srgbClr val="FF0000"/>
              </a:solidFill>
            </a:endParaRPr>
          </a:p>
          <a:p>
            <a:pPr marL="266700" indent="-266700"/>
            <a:r>
              <a:rPr lang="en-US" altLang="ja-JP" sz="1050" dirty="0"/>
              <a:t>		</a:t>
            </a:r>
            <a:r>
              <a:rPr lang="en-US" altLang="ja-JP" sz="1050"/>
              <a:t>http</a:t>
            </a:r>
            <a:r>
              <a:rPr lang="en-US" altLang="ja-JP" sz="1050" dirty="0"/>
              <a:t>://www.kanto.meti.go.jp/seisaku/olympic/</a:t>
            </a:r>
            <a:r>
              <a:rPr lang="ja-JP" altLang="en-US" sz="1050" dirty="0">
                <a:latin typeface="メイリオ" panose="020B0604030504040204" pitchFamily="50" charset="-128"/>
                <a:cs typeface="メイリオ" panose="020B0604030504040204" pitchFamily="50" charset="-128"/>
              </a:rPr>
              <a:t>　</a:t>
            </a:r>
            <a:endParaRPr lang="en-US" altLang="ja-JP" sz="1400" dirty="0">
              <a:solidFill>
                <a:srgbClr val="FF0000"/>
              </a:solidFill>
              <a:latin typeface="メイリオ" panose="020B0604030504040204" pitchFamily="50" charset="-128"/>
              <a:cs typeface="メイリオ" panose="020B0604030504040204" pitchFamily="50" charset="-128"/>
            </a:endParaRPr>
          </a:p>
          <a:p>
            <a:pPr marL="266700" indent="-266700"/>
            <a:endParaRPr lang="en-US" altLang="ja-JP" sz="1050" dirty="0"/>
          </a:p>
          <a:p>
            <a:pPr marL="266700" indent="-266700"/>
            <a:r>
              <a:rPr lang="ja-JP" altLang="en-US" sz="1050"/>
              <a:t>地域</a:t>
            </a:r>
            <a:r>
              <a:rPr lang="ja-JP" altLang="en-US" sz="1050" dirty="0"/>
              <a:t>活性化のための面的支援　</a:t>
            </a:r>
            <a:r>
              <a:rPr lang="zh-TW" altLang="en-US" sz="1050" dirty="0">
                <a:latin typeface="メイリオ" panose="020B0604030504040204" pitchFamily="50" charset="-128"/>
                <a:ea typeface="メイリオ" panose="020B0604030504040204" pitchFamily="50" charset="-128"/>
                <a:cs typeface="メイリオ" panose="020B0604030504040204" pitchFamily="50" charset="-128"/>
              </a:rPr>
              <a:t>中小企業基盤整備機構</a:t>
            </a:r>
            <a:r>
              <a:rPr lang="ja-JP" altLang="en-US" sz="1050" dirty="0">
                <a:latin typeface="メイリオ" panose="020B0604030504040204" pitchFamily="50" charset="-128"/>
                <a:cs typeface="メイリオ" panose="020B0604030504040204" pitchFamily="50" charset="-128"/>
              </a:rPr>
              <a:t>　</a:t>
            </a:r>
            <a:r>
              <a:rPr lang="ja-JP" altLang="en-US" sz="1050">
                <a:latin typeface="メイリオ" panose="020B0604030504040204" pitchFamily="50" charset="-128"/>
                <a:cs typeface="メイリオ" panose="020B0604030504040204" pitchFamily="50" charset="-128"/>
              </a:rPr>
              <a:t>　</a:t>
            </a:r>
            <a:r>
              <a:rPr lang="en-US" altLang="ja-JP" sz="1050" dirty="0">
                <a:latin typeface="メイリオ" panose="020B0604030504040204" pitchFamily="50" charset="-128"/>
                <a:cs typeface="メイリオ" panose="020B0604030504040204" pitchFamily="50" charset="-128"/>
              </a:rPr>
              <a:t>	</a:t>
            </a:r>
            <a:r>
              <a:rPr lang="en-US" altLang="ja-JP" sz="1050">
                <a:cs typeface="メイリオ" panose="020B0604030504040204" pitchFamily="50" charset="-128"/>
              </a:rPr>
              <a:t>http</a:t>
            </a:r>
            <a:r>
              <a:rPr lang="en-US" altLang="ja-JP" sz="1050" dirty="0">
                <a:cs typeface="メイリオ" panose="020B0604030504040204" pitchFamily="50" charset="-128"/>
              </a:rPr>
              <a:t>://www.smrj.go.jp/</a:t>
            </a:r>
            <a:r>
              <a:rPr lang="en-US" altLang="ja-JP" sz="1050" dirty="0" err="1">
                <a:cs typeface="メイリオ" panose="020B0604030504040204" pitchFamily="50" charset="-128"/>
              </a:rPr>
              <a:t>keiei</a:t>
            </a:r>
            <a:r>
              <a:rPr lang="en-US" altLang="ja-JP" sz="1050" dirty="0">
                <a:cs typeface="メイリオ" panose="020B0604030504040204" pitchFamily="50" charset="-128"/>
              </a:rPr>
              <a:t>/</a:t>
            </a:r>
            <a:r>
              <a:rPr lang="en-US" altLang="ja-JP" sz="1050" dirty="0" err="1">
                <a:cs typeface="メイリオ" panose="020B0604030504040204" pitchFamily="50" charset="-128"/>
              </a:rPr>
              <a:t>dbps_data</a:t>
            </a:r>
            <a:r>
              <a:rPr lang="en-US" altLang="ja-JP" sz="1050" dirty="0">
                <a:cs typeface="メイリオ" panose="020B0604030504040204" pitchFamily="50" charset="-128"/>
              </a:rPr>
              <a:t>/_material_/</a:t>
            </a:r>
            <a:r>
              <a:rPr lang="en-US" altLang="ja-JP" sz="1050">
                <a:cs typeface="メイリオ" panose="020B0604030504040204" pitchFamily="50" charset="-128"/>
              </a:rPr>
              <a:t>b_0_keiei/</a:t>
            </a:r>
            <a:r>
              <a:rPr lang="en-US" altLang="ja-JP" sz="1050" err="1">
                <a:cs typeface="メイリオ" panose="020B0604030504040204" pitchFamily="50" charset="-128"/>
              </a:rPr>
              <a:t>chiikiryoku</a:t>
            </a:r>
            <a:r>
              <a:rPr lang="en-US" altLang="ja-JP" sz="1050">
                <a:cs typeface="メイリオ" panose="020B0604030504040204" pitchFamily="50" charset="-128"/>
              </a:rPr>
              <a:t>/pdf/H26fymentekireport.pdf#search='%</a:t>
            </a:r>
            <a:r>
              <a:rPr lang="en-US" altLang="ja-JP" sz="1050" dirty="0">
                <a:cs typeface="メイリオ" panose="020B0604030504040204" pitchFamily="50" charset="-128"/>
              </a:rPr>
              <a:t>E5%9C%B0%E5%9F%9F%E6%B4%BB%E6%80%A7%E5%8C%96%E3%81%AE%E</a:t>
            </a:r>
          </a:p>
          <a:p>
            <a:pPr marL="266700" indent="-266700"/>
            <a:r>
              <a:rPr lang="en-US" altLang="ja-JP" sz="1050" dirty="0">
                <a:cs typeface="メイリオ" panose="020B0604030504040204" pitchFamily="50" charset="-128"/>
              </a:rPr>
              <a:t>	</a:t>
            </a:r>
            <a:r>
              <a:rPr lang="en-US" altLang="ja-JP" sz="1050">
                <a:cs typeface="メイリオ" panose="020B0604030504040204" pitchFamily="50" charset="-128"/>
              </a:rPr>
              <a:t>	</a:t>
            </a:r>
            <a:r>
              <a:rPr lang="en-US" altLang="ja-JP" sz="1050" smtClean="0">
                <a:cs typeface="メイリオ" panose="020B0604030504040204" pitchFamily="50" charset="-128"/>
              </a:rPr>
              <a:t>3%81%9F%E3%82%81%E3%81%AE%E9%9D%A2%E7%9A%84%E6%94%AF%E6%8F%B4‘</a:t>
            </a:r>
            <a:endParaRPr lang="en-US" altLang="ja-JP" sz="1400" dirty="0">
              <a:latin typeface="メイリオ" panose="020B0604030504040204" pitchFamily="50" charset="-128"/>
              <a:cs typeface="メイリオ" panose="020B0604030504040204" pitchFamily="50" charset="-128"/>
            </a:endParaRPr>
          </a:p>
          <a:p>
            <a:endParaRPr lang="en-US" altLang="ja-JP" sz="1050" dirty="0">
              <a:latin typeface="メイリオ" charset="0"/>
            </a:endParaRPr>
          </a:p>
          <a:p>
            <a:r>
              <a:rPr lang="en-US" altLang="ja-JP" sz="1050">
                <a:latin typeface="メイリオ" charset="0"/>
              </a:rPr>
              <a:t>日経新聞オンライ</a:t>
            </a:r>
            <a:r>
              <a:rPr lang="ja-JP" altLang="en-US" sz="1050">
                <a:latin typeface="メイリオ" charset="0"/>
              </a:rPr>
              <a:t>ン</a:t>
            </a:r>
            <a:endParaRPr lang="en-US" altLang="ja-JP" sz="1050" dirty="0">
              <a:latin typeface="メイリオ" charset="0"/>
            </a:endParaRPr>
          </a:p>
          <a:p>
            <a:r>
              <a:rPr lang="en-US" altLang="ja-JP" sz="1050">
                <a:latin typeface="メイリオ" charset="0"/>
              </a:rPr>
              <a:t>	</a:t>
            </a:r>
            <a:r>
              <a:rPr lang="en-US" altLang="ja-JP" sz="1050" smtClean="0"/>
              <a:t>http</a:t>
            </a:r>
            <a:r>
              <a:rPr lang="en-US" altLang="ja-JP" sz="1050" dirty="0"/>
              <a:t>://www.nikkei.com/article/DGXNASDJ24026_V00C14A3000000/</a:t>
            </a:r>
            <a:endParaRPr lang="en-US" altLang="ja-JP" sz="1400" dirty="0">
              <a:solidFill>
                <a:srgbClr val="FF0000"/>
              </a:solidFill>
            </a:endParaRPr>
          </a:p>
          <a:p>
            <a:endParaRPr lang="en-US" altLang="ja-JP" sz="1050" dirty="0">
              <a:latin typeface="メイリオ" charset="0"/>
            </a:endParaRPr>
          </a:p>
          <a:p>
            <a:r>
              <a:rPr lang="en-US" altLang="ja-JP" sz="1050">
                <a:latin typeface="メイリオ" charset="0"/>
              </a:rPr>
              <a:t>ORICON STYLE </a:t>
            </a:r>
            <a:endParaRPr lang="en-US" altLang="ja-JP" sz="1050" dirty="0">
              <a:latin typeface="メイリオ" charset="0"/>
            </a:endParaRPr>
          </a:p>
          <a:p>
            <a:r>
              <a:rPr lang="en-US" altLang="ja-JP" sz="1050">
                <a:latin typeface="メイリオ" charset="0"/>
              </a:rPr>
              <a:t>	</a:t>
            </a:r>
            <a:r>
              <a:rPr lang="en-US" altLang="ja-JP" sz="1050" smtClean="0"/>
              <a:t>http</a:t>
            </a:r>
            <a:r>
              <a:rPr lang="en-US" altLang="ja-JP" sz="1050" dirty="0"/>
              <a:t>://www.oricon.co.jp/news/203475</a:t>
            </a:r>
            <a:endParaRPr lang="en-US" altLang="ja-JP" sz="1400" dirty="0">
              <a:solidFill>
                <a:srgbClr val="FF0000"/>
              </a:solidFill>
              <a:cs typeface="メイリオ" panose="020B0604030504040204" pitchFamily="50" charset="-128"/>
            </a:endParaRPr>
          </a:p>
          <a:p>
            <a:endParaRPr lang="en-US" altLang="ja-JP" sz="1050" dirty="0">
              <a:latin typeface="メイリオ" panose="020B0604030504040204" pitchFamily="50" charset="-128"/>
              <a:cs typeface="メイリオ" panose="020B0604030504040204" pitchFamily="50" charset="-128"/>
            </a:endParaRPr>
          </a:p>
          <a:p>
            <a:r>
              <a:rPr lang="ja-JP" altLang="en-US" sz="1050">
                <a:latin typeface="メイリオ" panose="020B0604030504040204" pitchFamily="50" charset="-128"/>
                <a:cs typeface="メイリオ" panose="020B0604030504040204" pitchFamily="50" charset="-128"/>
              </a:rPr>
              <a:t>日本</a:t>
            </a:r>
            <a:r>
              <a:rPr lang="ja-JP" altLang="en-US" sz="1050" dirty="0">
                <a:latin typeface="メイリオ" panose="020B0604030504040204" pitchFamily="50" charset="-128"/>
                <a:cs typeface="メイリオ" panose="020B0604030504040204" pitchFamily="50" charset="-128"/>
              </a:rPr>
              <a:t>経済新聞　活況のライブやフェス</a:t>
            </a:r>
            <a:r>
              <a:rPr lang="en-US" altLang="ja-JP" sz="1050" dirty="0">
                <a:latin typeface="メイリオ" panose="020B0604030504040204" pitchFamily="50" charset="-128"/>
                <a:cs typeface="メイリオ" panose="020B0604030504040204" pitchFamily="50" charset="-128"/>
              </a:rPr>
              <a:t>…</a:t>
            </a:r>
            <a:r>
              <a:rPr lang="ja-JP" altLang="en-US" sz="1050" dirty="0">
                <a:latin typeface="メイリオ" panose="020B0604030504040204" pitchFamily="50" charset="-128"/>
                <a:cs typeface="メイリオ" panose="020B0604030504040204" pitchFamily="50" charset="-128"/>
              </a:rPr>
              <a:t>ご当地アイドル</a:t>
            </a:r>
            <a:r>
              <a:rPr lang="ja-JP" altLang="en-US" sz="1050">
                <a:latin typeface="メイリオ" panose="020B0604030504040204" pitchFamily="50" charset="-128"/>
                <a:cs typeface="メイリオ" panose="020B0604030504040204" pitchFamily="50" charset="-128"/>
              </a:rPr>
              <a:t>最新事情</a:t>
            </a:r>
            <a:endParaRPr lang="en-US" altLang="ja-JP" sz="1050" dirty="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105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zh-CN" sz="1050" dirty="0">
                <a:ea typeface="メイリオ" panose="020B0604030504040204" pitchFamily="50" charset="-128"/>
                <a:cs typeface="メイリオ" panose="020B0604030504040204" pitchFamily="50" charset="-128"/>
              </a:rPr>
              <a:t>http://www.nikkei.com/article/DGXNASDJ24026_V00C14A3000000</a:t>
            </a:r>
            <a:endParaRPr lang="en-US" altLang="zh-CN" sz="1200" dirty="0">
              <a:solidFill>
                <a:srgbClr val="FF0000"/>
              </a:solidFill>
              <a:ea typeface="メイリオ" panose="020B0604030504040204" pitchFamily="50" charset="-128"/>
              <a:cs typeface="メイリオ" panose="020B0604030504040204" pitchFamily="50" charset="-128"/>
            </a:endParaRPr>
          </a:p>
          <a:p>
            <a:endParaRPr lang="en-US" altLang="ja-JP" sz="1050" dirty="0"/>
          </a:p>
          <a:p>
            <a:r>
              <a:rPr lang="ja-JP" altLang="en-US" sz="1050"/>
              <a:t>東洋経済オンライン</a:t>
            </a:r>
            <a:endParaRPr lang="en-US" altLang="ja-JP" sz="1050" dirty="0"/>
          </a:p>
          <a:p>
            <a:r>
              <a:rPr lang="en-US" altLang="ja-JP" sz="1050"/>
              <a:t>	</a:t>
            </a:r>
            <a:r>
              <a:rPr lang="en-US" altLang="ja-JP" sz="1050" smtClean="0"/>
              <a:t>http</a:t>
            </a:r>
            <a:r>
              <a:rPr lang="en-US" altLang="ja-JP" sz="1050" dirty="0"/>
              <a:t>://toyokeizai.net/articles</a:t>
            </a:r>
            <a:r>
              <a:rPr lang="en-US" altLang="ja-JP" sz="1050"/>
              <a:t>/-/59367?pag</a:t>
            </a:r>
            <a:endParaRPr lang="en-US" altLang="ja-JP" sz="1050" dirty="0"/>
          </a:p>
          <a:p>
            <a:endParaRPr lang="en-US" altLang="ja-JP" sz="1050" dirty="0">
              <a:latin typeface="+mn-ea"/>
              <a:cs typeface="メイリオ" panose="020B0604030504040204" pitchFamily="50" charset="-128"/>
            </a:endParaRPr>
          </a:p>
          <a:p>
            <a:r>
              <a:rPr lang="ja-JP" altLang="en-US" sz="1050">
                <a:latin typeface="+mn-ea"/>
                <a:cs typeface="メイリオ" panose="020B0604030504040204" pitchFamily="50" charset="-128"/>
              </a:rPr>
              <a:t>ケース</a:t>
            </a:r>
            <a:r>
              <a:rPr lang="ja-JP" altLang="en-US" sz="1050" dirty="0">
                <a:latin typeface="+mn-ea"/>
                <a:cs typeface="メイリオ" panose="020B0604030504040204" pitchFamily="50" charset="-128"/>
              </a:rPr>
              <a:t>で学ぶ街づくり</a:t>
            </a:r>
            <a:r>
              <a:rPr lang="zh-CN" altLang="en-US" sz="1050" dirty="0">
                <a:latin typeface="+mn-ea"/>
                <a:cs typeface="メイリオ" panose="020B0604030504040204" pitchFamily="50" charset="-128"/>
              </a:rPr>
              <a:t>　</a:t>
            </a:r>
            <a:r>
              <a:rPr lang="ja-JP" altLang="en-US" sz="1050" dirty="0">
                <a:latin typeface="+mn-ea"/>
                <a:cs typeface="メイリオ" panose="020B0604030504040204" pitchFamily="50" charset="-128"/>
              </a:rPr>
              <a:t>岡田</a:t>
            </a:r>
            <a:r>
              <a:rPr lang="ja-JP" altLang="en-US" sz="1050" dirty="0">
                <a:latin typeface="+mn-ea"/>
              </a:rPr>
              <a:t>兒</a:t>
            </a:r>
            <a:r>
              <a:rPr lang="zh-CN" altLang="en-US" sz="1050" dirty="0">
                <a:latin typeface="+mn-ea"/>
              </a:rPr>
              <a:t>井</a:t>
            </a:r>
            <a:r>
              <a:rPr lang="ja-JP" altLang="en-US" sz="1050" dirty="0">
                <a:latin typeface="+mn-ea"/>
                <a:cs typeface="メイリオ" panose="020B0604030504040204" pitchFamily="50" charset="-128"/>
              </a:rPr>
              <a:t>浩一　　</a:t>
            </a:r>
            <a:r>
              <a:rPr lang="ja-JP" altLang="en-US" sz="1050" dirty="0">
                <a:latin typeface="+mn-ea"/>
              </a:rPr>
              <a:t>　</a:t>
            </a:r>
            <a:r>
              <a:rPr lang="ja-JP" altLang="en-US" sz="1050" dirty="0">
                <a:latin typeface="+mn-ea"/>
                <a:cs typeface="メイリオ" panose="020B0604030504040204" pitchFamily="50" charset="-128"/>
              </a:rPr>
              <a:t>地域活性化</a:t>
            </a:r>
            <a:r>
              <a:rPr lang="en-US" altLang="zh-CN" sz="1050" dirty="0">
                <a:latin typeface="+mn-ea"/>
                <a:cs typeface="メイリオ" panose="020B0604030504040204" pitchFamily="50" charset="-128"/>
              </a:rPr>
              <a:t>１００</a:t>
            </a:r>
            <a:endParaRPr lang="en-US" altLang="zh-CN" sz="1200" dirty="0">
              <a:solidFill>
                <a:srgbClr val="FF0000"/>
              </a:solidFill>
              <a:latin typeface="+mn-ea"/>
            </a:endParaRPr>
          </a:p>
          <a:p>
            <a:r>
              <a:rPr lang="en-US" altLang="zh-CN" sz="1050" dirty="0">
                <a:ea typeface="メイリオ" panose="020B0604030504040204" pitchFamily="50" charset="-128"/>
                <a:cs typeface="メイリオ" panose="020B0604030504040204" pitchFamily="50" charset="-128"/>
              </a:rPr>
              <a:t>	</a:t>
            </a:r>
            <a:r>
              <a:rPr lang="en-US" altLang="zh-CN" sz="1050">
                <a:ea typeface="メイリオ" panose="020B0604030504040204" pitchFamily="50" charset="-128"/>
                <a:cs typeface="メイリオ" panose="020B0604030504040204" pitchFamily="50" charset="-128"/>
              </a:rPr>
              <a:t>http</a:t>
            </a:r>
            <a:r>
              <a:rPr lang="en-US" altLang="zh-CN" sz="1050" dirty="0">
                <a:ea typeface="メイリオ" panose="020B0604030504040204" pitchFamily="50" charset="-128"/>
                <a:cs typeface="メイリオ" panose="020B0604030504040204" pitchFamily="50" charset="-128"/>
              </a:rPr>
              <a:t>://www.chusho.meti.go.jp/pamflet/hakusyo/H27/PDF/150617jirei1.pdf#search=%27%E5%9C%B0%E5%9F%9F%E6%B4%BB%E6%80%A7%E5%8C%96+%E4%BA%8B%E4%BE%8B%27</a:t>
            </a:r>
            <a:endParaRPr lang="zh-CN" altLang="en-US" sz="1200" dirty="0">
              <a:solidFill>
                <a:srgbClr val="FF0000"/>
              </a:solidFill>
            </a:endParaRPr>
          </a:p>
          <a:p>
            <a:endParaRPr lang="ja-JP" altLang="en-US" sz="1400" dirty="0"/>
          </a:p>
          <a:p>
            <a:r>
              <a:rPr lang="ja-JP" altLang="en-US" sz="1050" smtClean="0"/>
              <a:t>歴史</a:t>
            </a:r>
            <a:r>
              <a:rPr lang="ja-JP" altLang="en-US" sz="1050" dirty="0"/>
              <a:t>心理学を援用した日本文化理解の試み</a:t>
            </a:r>
            <a:endParaRPr lang="en-US" altLang="ja-JP" sz="1400" dirty="0"/>
          </a:p>
          <a:p>
            <a:r>
              <a:rPr lang="en-US" altLang="ja-JP" sz="1050" dirty="0"/>
              <a:t>	</a:t>
            </a:r>
            <a:r>
              <a:rPr lang="en-US" altLang="ja-JP" sz="1050"/>
              <a:t>http</a:t>
            </a:r>
            <a:r>
              <a:rPr lang="en-US" altLang="ja-JP" sz="1050" dirty="0"/>
              <a:t>://ci.nii.ac.jp/els/110006391216.pdf?id=ART0008390097&amp;type=pdf&amp;lang=jp&amp;host=cinii&amp;order_no=&amp;ppv_type=0&amp;lang_sw=&amp;no=1450488624&amp;cp=</a:t>
            </a:r>
            <a:endParaRPr lang="en-US" altLang="ja-JP" sz="1400" dirty="0"/>
          </a:p>
          <a:p>
            <a:endParaRPr lang="en-US" altLang="ja-JP" sz="1400" dirty="0"/>
          </a:p>
          <a:p>
            <a:r>
              <a:rPr lang="ja-JP" altLang="en-US" sz="1050" dirty="0">
                <a:latin typeface="メイリオ" charset="0"/>
              </a:rPr>
              <a:t>選挙予測のアナウンスメント効果に関する先行研究の概観</a:t>
            </a:r>
            <a:endParaRPr lang="ja-JP" altLang="en-US" sz="1400" dirty="0">
              <a:latin typeface="メイリオ" charset="0"/>
            </a:endParaRPr>
          </a:p>
          <a:p>
            <a:r>
              <a:rPr lang="en-US" altLang="ja-JP" sz="1050" dirty="0">
                <a:latin typeface="メイリオ" charset="0"/>
              </a:rPr>
              <a:t>	</a:t>
            </a:r>
            <a:r>
              <a:rPr lang="en-US" altLang="ja-JP" sz="1050">
                <a:latin typeface="メイリオ" charset="0"/>
              </a:rPr>
              <a:t>http</a:t>
            </a:r>
            <a:r>
              <a:rPr lang="en-US" altLang="ja-JP" sz="1050" dirty="0">
                <a:latin typeface="メイリオ" charset="0"/>
              </a:rPr>
              <a:t>://www2.lib.yamagata-u.ac.jp/you-campus/yonetan/kiyou-yonetan/36/p71-86.pdf</a:t>
            </a:r>
            <a:endParaRPr lang="ja-JP" altLang="en-US" sz="1400" dirty="0"/>
          </a:p>
        </p:txBody>
      </p:sp>
    </p:spTree>
    <p:extLst>
      <p:ext uri="{BB962C8B-B14F-4D97-AF65-F5344CB8AC3E}">
        <p14:creationId xmlns:p14="http://schemas.microsoft.com/office/powerpoint/2010/main" xmlns="" val="1324442762"/>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F77E22E-D6F1-4B21-AE73-C7A4474996E0}" type="slidenum">
              <a:rPr lang="ja-JP" altLang="en-US" smtClean="0"/>
              <a:pPr/>
              <a:t>83</a:t>
            </a:fld>
            <a:endParaRPr lang="ja-JP" altLang="en-US"/>
          </a:p>
        </p:txBody>
      </p:sp>
      <p:sp>
        <p:nvSpPr>
          <p:cNvPr id="3" name="テキスト ボックス 2"/>
          <p:cNvSpPr txBox="1"/>
          <p:nvPr/>
        </p:nvSpPr>
        <p:spPr>
          <a:xfrm>
            <a:off x="385011" y="1503947"/>
            <a:ext cx="11562347" cy="4916731"/>
          </a:xfrm>
          <a:prstGeom prst="rect">
            <a:avLst/>
          </a:prstGeom>
          <a:noFill/>
        </p:spPr>
        <p:txBody>
          <a:bodyPr wrap="square" rtlCol="0">
            <a:spAutoFit/>
          </a:bodyPr>
          <a:lstStyle/>
          <a:p>
            <a:r>
              <a:rPr lang="ja-JP" altLang="en-US" sz="1050" dirty="0"/>
              <a:t>俵 慎一   （</a:t>
            </a:r>
            <a:r>
              <a:rPr lang="en-US" altLang="ja-JP" sz="1050" dirty="0"/>
              <a:t>2011</a:t>
            </a:r>
            <a:r>
              <a:rPr lang="ja-JP" altLang="en-US" sz="1050" dirty="0"/>
              <a:t>）「</a:t>
            </a:r>
            <a:r>
              <a:rPr lang="en-US" altLang="ja-JP" sz="1050" dirty="0"/>
              <a:t>B</a:t>
            </a:r>
            <a:r>
              <a:rPr lang="ja-JP" altLang="en-US" sz="1050" dirty="0"/>
              <a:t>級ご当地グルメでまちおこし」学芸出版社</a:t>
            </a:r>
            <a:endParaRPr lang="en-US" altLang="ja-JP" dirty="0"/>
          </a:p>
          <a:p>
            <a:endParaRPr lang="en-US" altLang="ja-JP" sz="1050" dirty="0"/>
          </a:p>
          <a:p>
            <a:r>
              <a:rPr lang="ja-JP" altLang="en-US" sz="1050"/>
              <a:t>保田 </a:t>
            </a:r>
            <a:r>
              <a:rPr lang="ja-JP" altLang="en-US" sz="1050" dirty="0"/>
              <a:t>隆明（</a:t>
            </a:r>
            <a:r>
              <a:rPr lang="en-US" altLang="ja-JP" sz="1050" dirty="0"/>
              <a:t>2015</a:t>
            </a:r>
            <a:r>
              <a:rPr lang="ja-JP" altLang="en-US" sz="1050" dirty="0"/>
              <a:t>）「ふるさと納税によるクラウドファンディング 北海道東川町での効果事例 」   </a:t>
            </a:r>
            <a:r>
              <a:rPr lang="en-US" altLang="ja-JP" sz="1050" dirty="0"/>
              <a:t>『</a:t>
            </a:r>
            <a:r>
              <a:rPr lang="ja-JP" altLang="en-US" sz="1050" dirty="0"/>
              <a:t>地域開発 </a:t>
            </a:r>
            <a:r>
              <a:rPr lang="en-US" altLang="ja-JP" sz="1050" dirty="0"/>
              <a:t>Vol.608』</a:t>
            </a:r>
            <a:endParaRPr lang="en-US" altLang="ja-JP" dirty="0"/>
          </a:p>
          <a:p>
            <a:endParaRPr lang="en-US" altLang="ja-JP" sz="1050" dirty="0"/>
          </a:p>
          <a:p>
            <a:r>
              <a:rPr lang="ja-JP" altLang="en-US" sz="1050"/>
              <a:t>平川 </a:t>
            </a:r>
            <a:r>
              <a:rPr lang="ja-JP" altLang="en-US" sz="1050" dirty="0"/>
              <a:t>英子（</a:t>
            </a:r>
            <a:r>
              <a:rPr lang="en-US" altLang="ja-JP" sz="1050" dirty="0"/>
              <a:t>2015</a:t>
            </a:r>
            <a:r>
              <a:rPr lang="ja-JP" altLang="en-US" sz="1050" dirty="0"/>
              <a:t>）「ふるさと納税の目的と効果、限界</a:t>
            </a:r>
            <a:r>
              <a:rPr lang="en-US" altLang="ja-JP" sz="1050" dirty="0"/>
              <a:t>『ZEIKEN </a:t>
            </a:r>
            <a:r>
              <a:rPr lang="ja-JP" altLang="en-US" sz="1050" dirty="0"/>
              <a:t>税研 </a:t>
            </a:r>
            <a:r>
              <a:rPr lang="en-US" altLang="ja-JP" sz="1050" dirty="0"/>
              <a:t>Vol.31 No.3』</a:t>
            </a:r>
            <a:endParaRPr lang="en-US" altLang="ja-JP" dirty="0"/>
          </a:p>
          <a:p>
            <a:endParaRPr lang="en-US" altLang="ja-JP" sz="1050" dirty="0"/>
          </a:p>
          <a:p>
            <a:r>
              <a:rPr lang="ja-JP" altLang="en-US" sz="1050"/>
              <a:t>笠原 </a:t>
            </a:r>
            <a:r>
              <a:rPr lang="ja-JP" altLang="en-US" sz="1050" dirty="0"/>
              <a:t>博   （</a:t>
            </a:r>
            <a:r>
              <a:rPr lang="en-US" altLang="ja-JP" sz="1050" dirty="0"/>
              <a:t>2003</a:t>
            </a:r>
            <a:r>
              <a:rPr lang="ja-JP" altLang="en-US" sz="1050" dirty="0"/>
              <a:t>）「地域一体内発型の観光振興」</a:t>
            </a:r>
            <a:r>
              <a:rPr lang="en-US" altLang="ja-JP" sz="1050" dirty="0"/>
              <a:t>『</a:t>
            </a:r>
            <a:r>
              <a:rPr lang="ja-JP" altLang="en-US" sz="1050" dirty="0"/>
              <a:t>信用中金月報 </a:t>
            </a:r>
            <a:r>
              <a:rPr lang="en-US" altLang="ja-JP" sz="1050" dirty="0"/>
              <a:t>2003.6</a:t>
            </a:r>
            <a:r>
              <a:rPr lang="en-US" altLang="ja-JP" sz="1050" dirty="0">
                <a:latin typeface="メイリオ"/>
              </a:rPr>
              <a:t>』</a:t>
            </a:r>
            <a:endParaRPr lang="en-US" altLang="ja-JP" dirty="0"/>
          </a:p>
          <a:p>
            <a:endParaRPr lang="en-US" altLang="ja-JP" sz="1050" dirty="0"/>
          </a:p>
          <a:p>
            <a:r>
              <a:rPr lang="ja-JP" altLang="en-US" sz="1050"/>
              <a:t>新川 </a:t>
            </a:r>
            <a:r>
              <a:rPr lang="ja-JP" altLang="en-US" sz="1050" dirty="0"/>
              <a:t>達郎（</a:t>
            </a:r>
            <a:r>
              <a:rPr lang="en-US" altLang="ja-JP" sz="1050" dirty="0"/>
              <a:t>2002</a:t>
            </a:r>
            <a:r>
              <a:rPr lang="ja-JP" altLang="en-US" sz="1050" dirty="0"/>
              <a:t>）「地域活性化政策に関する市町村計画行政の課題と展望 </a:t>
            </a:r>
            <a:r>
              <a:rPr lang="en-US" altLang="ja-JP" sz="1050" dirty="0"/>
              <a:t>-</a:t>
            </a:r>
            <a:r>
              <a:rPr lang="ja-JP" altLang="en-US" sz="1050" dirty="0"/>
              <a:t>東北地方の現状から</a:t>
            </a:r>
            <a:r>
              <a:rPr lang="en-US" altLang="ja-JP" sz="1050" dirty="0"/>
              <a:t>-</a:t>
            </a:r>
            <a:r>
              <a:rPr lang="ja-JP" altLang="en-US" sz="1050" dirty="0"/>
              <a:t>」</a:t>
            </a:r>
            <a:r>
              <a:rPr lang="en-US" altLang="ja-JP" sz="1050" dirty="0"/>
              <a:t>『</a:t>
            </a:r>
            <a:r>
              <a:rPr lang="ja-JP" altLang="en-US" sz="1050" dirty="0"/>
              <a:t>同志社政策科学研究</a:t>
            </a:r>
            <a:r>
              <a:rPr lang="en-US" altLang="ja-JP" sz="1050" dirty="0"/>
              <a:t>』</a:t>
            </a:r>
            <a:endParaRPr lang="en-US" altLang="ja-JP" dirty="0"/>
          </a:p>
          <a:p>
            <a:endParaRPr lang="en-US" altLang="ja-JP" sz="1050" dirty="0"/>
          </a:p>
          <a:p>
            <a:r>
              <a:rPr lang="ja-JP" altLang="en-US" sz="1050"/>
              <a:t>海老名</a:t>
            </a:r>
            <a:r>
              <a:rPr lang="ja-JP" altLang="en-US" sz="1050" dirty="0"/>
              <a:t>保 （</a:t>
            </a:r>
            <a:r>
              <a:rPr lang="en-US" altLang="ja-JP" sz="1050" dirty="0"/>
              <a:t>2009</a:t>
            </a:r>
            <a:r>
              <a:rPr lang="ja-JP" altLang="en-US" sz="1050" dirty="0"/>
              <a:t>）</a:t>
            </a:r>
            <a:r>
              <a:rPr lang="en-US" altLang="ja-JP" sz="1050" dirty="0"/>
              <a:t>『</a:t>
            </a:r>
            <a:r>
              <a:rPr lang="ja-JP" altLang="en-US" sz="1050" dirty="0"/>
              <a:t>奇跡のご当地ヒーロー「超神ネイガー」を作った男</a:t>
            </a:r>
            <a:r>
              <a:rPr lang="en-US" altLang="ja-JP" sz="1050" dirty="0"/>
              <a:t>』   WAVE</a:t>
            </a:r>
            <a:r>
              <a:rPr lang="ja-JP" altLang="en-US" sz="1050" dirty="0"/>
              <a:t>出版</a:t>
            </a:r>
            <a:endParaRPr lang="en-US" altLang="ja-JP" dirty="0"/>
          </a:p>
          <a:p>
            <a:endParaRPr lang="en-US" altLang="ja-JP" sz="1050" dirty="0"/>
          </a:p>
          <a:p>
            <a:r>
              <a:rPr lang="zh-TW" altLang="en-US" sz="1050"/>
              <a:t>新川 達郎（</a:t>
            </a:r>
            <a:r>
              <a:rPr lang="en-US" altLang="zh-TW" sz="1050"/>
              <a:t>2002</a:t>
            </a:r>
            <a:r>
              <a:rPr lang="zh-TW" altLang="en-US" sz="1050"/>
              <a:t>）</a:t>
            </a:r>
            <a:r>
              <a:rPr lang="ja-JP" altLang="en-US" sz="1050"/>
              <a:t>「</a:t>
            </a:r>
            <a:r>
              <a:rPr lang="ja-JP" altLang="en-US" sz="1050" dirty="0"/>
              <a:t>地域活性化政策に関する市町村計画行政の課題と展望 </a:t>
            </a:r>
            <a:r>
              <a:rPr lang="en-US" altLang="ja-JP" sz="1050" dirty="0"/>
              <a:t>-</a:t>
            </a:r>
            <a:r>
              <a:rPr lang="ja-JP" altLang="en-US" sz="1050" dirty="0"/>
              <a:t>東北地方の現状から</a:t>
            </a:r>
            <a:r>
              <a:rPr lang="en-US" altLang="ja-JP" sz="1050"/>
              <a:t>-</a:t>
            </a:r>
            <a:r>
              <a:rPr lang="ja-JP" altLang="en-US" sz="1050" smtClean="0"/>
              <a:t>」</a:t>
            </a:r>
            <a:r>
              <a:rPr lang="en-US" altLang="ja-JP" smtClean="0"/>
              <a:t> </a:t>
            </a:r>
            <a:r>
              <a:rPr lang="ja-JP" altLang="en-US" sz="1050" smtClean="0"/>
              <a:t>新川 </a:t>
            </a:r>
            <a:r>
              <a:rPr lang="ja-JP" altLang="en-US" sz="1050" dirty="0"/>
              <a:t>達郎（</a:t>
            </a:r>
            <a:r>
              <a:rPr lang="en-US" altLang="ja-JP" sz="1050" dirty="0"/>
              <a:t>2002</a:t>
            </a:r>
            <a:r>
              <a:rPr lang="ja-JP" altLang="en-US" sz="1050" dirty="0"/>
              <a:t>）</a:t>
            </a:r>
            <a:endParaRPr lang="en-US" altLang="ja-JP" dirty="0"/>
          </a:p>
          <a:p>
            <a:endParaRPr lang="en-US" altLang="ja-JP" sz="1050" dirty="0"/>
          </a:p>
          <a:p>
            <a:r>
              <a:rPr lang="ja-JP" altLang="en-US" sz="1050"/>
              <a:t>川上徹也</a:t>
            </a:r>
            <a:r>
              <a:rPr lang="ja-JP" altLang="en-US" sz="1050" dirty="0"/>
              <a:t>（</a:t>
            </a:r>
            <a:r>
              <a:rPr lang="en-US" altLang="ja-JP" sz="1050" dirty="0"/>
              <a:t>2014</a:t>
            </a:r>
            <a:r>
              <a:rPr lang="ja-JP" altLang="en-US" sz="1050" dirty="0"/>
              <a:t>）</a:t>
            </a:r>
            <a:r>
              <a:rPr lang="en-US" altLang="ja-JP" sz="1050" dirty="0"/>
              <a:t>『</a:t>
            </a:r>
            <a:r>
              <a:rPr lang="en-US" altLang="ja-JP" sz="1050" dirty="0" err="1"/>
              <a:t>Negicco</a:t>
            </a:r>
            <a:r>
              <a:rPr lang="ja-JP" altLang="en-US" sz="1050" dirty="0"/>
              <a:t>の成長ストーリーこそマーケティングの教科書だ</a:t>
            </a:r>
            <a:r>
              <a:rPr lang="en-US" altLang="ja-JP" sz="1050" dirty="0"/>
              <a:t>』</a:t>
            </a:r>
            <a:r>
              <a:rPr lang="ja-JP" altLang="en-US" sz="1050" dirty="0"/>
              <a:t>祥伝社</a:t>
            </a:r>
            <a:endParaRPr lang="en-US" altLang="ja-JP" sz="2000" dirty="0"/>
          </a:p>
          <a:p>
            <a:endParaRPr lang="en-US" altLang="ja-JP" sz="1050" dirty="0"/>
          </a:p>
          <a:p>
            <a:r>
              <a:rPr lang="ja-JP" altLang="en-US" sz="1050"/>
              <a:t>剣持</a:t>
            </a:r>
            <a:r>
              <a:rPr lang="ja-JP" altLang="en-US" sz="1050" dirty="0"/>
              <a:t>綾乃（</a:t>
            </a:r>
            <a:r>
              <a:rPr lang="en-US" altLang="ja-JP" sz="1050" dirty="0"/>
              <a:t>2015</a:t>
            </a:r>
            <a:r>
              <a:rPr lang="ja-JP" altLang="en-US" sz="1050" dirty="0"/>
              <a:t>）</a:t>
            </a:r>
            <a:r>
              <a:rPr lang="en-US" altLang="ja-JP" sz="1050" dirty="0"/>
              <a:t>『</a:t>
            </a:r>
            <a:r>
              <a:rPr lang="ja-JP" altLang="en-US" sz="1050" dirty="0"/>
              <a:t>まっぷる ご当地アイドル 地元のおすすめ教えちゃいます！</a:t>
            </a:r>
            <a:r>
              <a:rPr lang="en-US" altLang="ja-JP" sz="1050" dirty="0"/>
              <a:t>』</a:t>
            </a:r>
            <a:r>
              <a:rPr lang="ja-JP" altLang="en-US" sz="1050" dirty="0"/>
              <a:t>昭文社</a:t>
            </a:r>
            <a:endParaRPr lang="en-US" altLang="ja-JP" sz="2000" dirty="0">
              <a:solidFill>
                <a:srgbClr val="FF0000"/>
              </a:solidFill>
            </a:endParaRPr>
          </a:p>
          <a:p>
            <a:endParaRPr lang="en-US" altLang="ja-JP" sz="1050" dirty="0"/>
          </a:p>
          <a:p>
            <a:r>
              <a:rPr lang="ja-JP" altLang="en-US" sz="1050"/>
              <a:t>岡田</a:t>
            </a:r>
            <a:r>
              <a:rPr lang="ja-JP" altLang="en-US" sz="1050" dirty="0"/>
              <a:t>浩一</a:t>
            </a:r>
            <a:r>
              <a:rPr lang="en-US" altLang="ja-JP" sz="1050" dirty="0"/>
              <a:t>,</a:t>
            </a:r>
            <a:r>
              <a:rPr lang="ja-JP" altLang="en-US" sz="1050" dirty="0"/>
              <a:t>石川公彦（</a:t>
            </a:r>
            <a:r>
              <a:rPr lang="en-US" altLang="ja-JP" sz="1050" dirty="0"/>
              <a:t>2010</a:t>
            </a:r>
            <a:r>
              <a:rPr lang="ja-JP" altLang="en-US" sz="1050" dirty="0"/>
              <a:t>）</a:t>
            </a:r>
            <a:r>
              <a:rPr lang="en-US" altLang="ja-JP" sz="1050" dirty="0"/>
              <a:t>『</a:t>
            </a:r>
            <a:r>
              <a:rPr lang="ja-JP" altLang="en-US" sz="1050" dirty="0"/>
              <a:t>ケースで学ぶまちづくり</a:t>
            </a:r>
            <a:r>
              <a:rPr lang="en-US" altLang="ja-JP" sz="1050" dirty="0"/>
              <a:t>』</a:t>
            </a:r>
            <a:r>
              <a:rPr lang="ja-JP" altLang="en-US" sz="1050" dirty="0"/>
              <a:t>創成社</a:t>
            </a:r>
            <a:endParaRPr lang="en-US" altLang="ja-JP" dirty="0"/>
          </a:p>
          <a:p>
            <a:endParaRPr lang="en-US" altLang="ja-JP" sz="1050" dirty="0"/>
          </a:p>
          <a:p>
            <a:r>
              <a:rPr lang="ja-JP" altLang="en-US" sz="1050"/>
              <a:t>渋谷昌三</a:t>
            </a:r>
            <a:r>
              <a:rPr lang="ja-JP" altLang="en-US" sz="1050" dirty="0"/>
              <a:t>（</a:t>
            </a:r>
            <a:r>
              <a:rPr lang="en-US" altLang="ja-JP" sz="1050" dirty="0"/>
              <a:t>2013</a:t>
            </a:r>
            <a:r>
              <a:rPr lang="ja-JP" altLang="en-US" sz="1050" dirty="0"/>
              <a:t>）</a:t>
            </a:r>
            <a:r>
              <a:rPr lang="en-US" altLang="ja-JP" sz="1050" dirty="0"/>
              <a:t>『</a:t>
            </a:r>
            <a:r>
              <a:rPr lang="ja-JP" altLang="en-US" sz="1050" dirty="0"/>
              <a:t>面白いほどよく分かる！ 自分の心理学</a:t>
            </a:r>
            <a:r>
              <a:rPr lang="en-US" altLang="ja-JP" sz="1050" dirty="0"/>
              <a:t>』</a:t>
            </a:r>
            <a:r>
              <a:rPr lang="ja-JP" altLang="en-US" sz="1050" dirty="0"/>
              <a:t>西東社</a:t>
            </a:r>
            <a:endParaRPr lang="en-US" altLang="ja-JP"/>
          </a:p>
          <a:p>
            <a:endParaRPr lang="en-US" altLang="ja-JP" sz="1050" dirty="0"/>
          </a:p>
          <a:p>
            <a:r>
              <a:rPr lang="en-US" altLang="ja-JP" sz="1050"/>
              <a:t>Tajfel </a:t>
            </a:r>
            <a:r>
              <a:rPr lang="en-US" altLang="ja-JP" sz="1050" dirty="0"/>
              <a:t>et al (1971) </a:t>
            </a:r>
            <a:r>
              <a:rPr lang="ja-JP" altLang="en-US" sz="1050" dirty="0"/>
              <a:t>＜</a:t>
            </a:r>
            <a:r>
              <a:rPr lang="en-US" altLang="ja-JP" sz="1050" dirty="0" err="1"/>
              <a:t>Billig</a:t>
            </a:r>
            <a:r>
              <a:rPr lang="en-US" altLang="ja-JP" sz="1050" dirty="0"/>
              <a:t> &amp; </a:t>
            </a:r>
            <a:r>
              <a:rPr lang="en-US" altLang="ja-JP" sz="1050" dirty="0" err="1"/>
              <a:t>Tajfel</a:t>
            </a:r>
            <a:r>
              <a:rPr lang="en-US" altLang="ja-JP" sz="1050" dirty="0"/>
              <a:t>, 1973;Locks1ey, Ortiz, &amp; Hepburn, 1980;Mummendy &amp; Schreiber, 1983;Oakes &amp; Turner, 1980;Rabbie, </a:t>
            </a:r>
            <a:r>
              <a:rPr lang="en-US" altLang="ja-JP" sz="1050" dirty="0" err="1"/>
              <a:t>Schot</a:t>
            </a:r>
            <a:r>
              <a:rPr lang="en-US" altLang="ja-JP" sz="1050" dirty="0"/>
              <a:t>, &amp; </a:t>
            </a:r>
            <a:r>
              <a:rPr lang="en-US" altLang="ja-JP" sz="1050" dirty="0" err="1"/>
              <a:t>Visser</a:t>
            </a:r>
            <a:r>
              <a:rPr lang="en-US" altLang="ja-JP" sz="1050" dirty="0"/>
              <a:t>, 1989;Tajfel, 1970;Tajfel et a1., 1971</a:t>
            </a:r>
            <a:r>
              <a:rPr lang="ja-JP" altLang="en-US" sz="1050" dirty="0"/>
              <a:t>＞</a:t>
            </a:r>
            <a:endParaRPr lang="en-US" altLang="ja-JP" dirty="0"/>
          </a:p>
          <a:p>
            <a:endParaRPr lang="en-US" altLang="ja-JP" dirty="0"/>
          </a:p>
          <a:p>
            <a:endParaRPr lang="ja-JP" altLang="en-US" dirty="0"/>
          </a:p>
          <a:p>
            <a:endParaRPr kumimoji="1" lang="ja-JP" altLang="en-US" dirty="0"/>
          </a:p>
        </p:txBody>
      </p:sp>
      <p:sp>
        <p:nvSpPr>
          <p:cNvPr id="4" name="テキスト ボックス 4"/>
          <p:cNvSpPr txBox="1"/>
          <p:nvPr/>
        </p:nvSpPr>
        <p:spPr>
          <a:xfrm>
            <a:off x="385011" y="601578"/>
            <a:ext cx="4932948" cy="646331"/>
          </a:xfrm>
          <a:prstGeom prst="rect">
            <a:avLst/>
          </a:prstGeom>
          <a:noFill/>
        </p:spPr>
        <p:txBody>
          <a:bodyPr wrap="square" rtlCol="0">
            <a:spAutoFit/>
          </a:bodyPr>
          <a:lstStyle/>
          <a:p>
            <a:r>
              <a:rPr kumimoji="1" lang="ja-JP" altLang="en-US" sz="3600" dirty="0" smtClean="0"/>
              <a:t>参考文献・</a:t>
            </a:r>
            <a:r>
              <a:rPr kumimoji="1" lang="en-US" altLang="ja-JP" sz="3600" dirty="0" smtClean="0"/>
              <a:t>URL</a:t>
            </a:r>
            <a:endParaRPr kumimoji="1" lang="ja-JP" altLang="en-US" sz="3600" dirty="0"/>
          </a:p>
        </p:txBody>
      </p:sp>
    </p:spTree>
    <p:extLst>
      <p:ext uri="{BB962C8B-B14F-4D97-AF65-F5344CB8AC3E}">
        <p14:creationId xmlns:p14="http://schemas.microsoft.com/office/powerpoint/2010/main" xmlns="" val="22854787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3F77E22E-D6F1-4B21-AE73-C7A4474996E0}" type="slidenum">
              <a:rPr kumimoji="1" lang="ja-JP" altLang="en-US" sz="2000" smtClean="0">
                <a:solidFill>
                  <a:schemeClr val="tx1"/>
                </a:solidFill>
              </a:rPr>
              <a:pPr/>
              <a:t>9</a:t>
            </a:fld>
            <a:endParaRPr lang="ja-JP" altLang="en-US"/>
          </a:p>
        </p:txBody>
      </p:sp>
      <p:sp>
        <p:nvSpPr>
          <p:cNvPr id="3" name="サブタイトル 2"/>
          <p:cNvSpPr>
            <a:spLocks noGrp="1"/>
          </p:cNvSpPr>
          <p:nvPr>
            <p:ph type="subTitle" idx="4294967295"/>
          </p:nvPr>
        </p:nvSpPr>
        <p:spPr>
          <a:xfrm>
            <a:off x="586749" y="1311584"/>
            <a:ext cx="5207000" cy="3133725"/>
          </a:xfrm>
        </p:spPr>
        <p:txBody>
          <a:bodyPr>
            <a:normAutofit lnSpcReduction="10000"/>
          </a:bodyPr>
          <a:lstStyle/>
          <a:p>
            <a:pPr marL="0" indent="0" algn="l">
              <a:lnSpc>
                <a:spcPct val="150000"/>
              </a:lnSpc>
              <a:buNone/>
            </a:pPr>
            <a:r>
              <a:rPr lang="ja-JP" altLang="en-US" sz="2800" dirty="0"/>
              <a:t>・ゆるきゃら　</a:t>
            </a:r>
            <a:endParaRPr lang="en-US" altLang="ja-JP" sz="3200" dirty="0"/>
          </a:p>
          <a:p>
            <a:pPr marL="0" indent="0">
              <a:lnSpc>
                <a:spcPct val="200000"/>
              </a:lnSpc>
              <a:buNone/>
            </a:pPr>
            <a:r>
              <a:rPr lang="ja-JP" altLang="en-US" sz="2800" dirty="0"/>
              <a:t>・ご当地グルメ（Ｂ級グルメ）　</a:t>
            </a:r>
            <a:endParaRPr lang="ja-JP" altLang="en-US" sz="3200" dirty="0"/>
          </a:p>
          <a:p>
            <a:pPr marL="0" indent="0" algn="l">
              <a:lnSpc>
                <a:spcPct val="150000"/>
              </a:lnSpc>
              <a:buNone/>
            </a:pPr>
            <a:r>
              <a:rPr lang="ja-JP" altLang="en-US" sz="2800" dirty="0"/>
              <a:t>・全国移住ナビ</a:t>
            </a:r>
            <a:endParaRPr lang="en-US" altLang="ja-JP" sz="3200" dirty="0"/>
          </a:p>
          <a:p>
            <a:pPr marL="0" indent="0" algn="l">
              <a:lnSpc>
                <a:spcPct val="150000"/>
              </a:lnSpc>
              <a:buNone/>
            </a:pPr>
            <a:r>
              <a:rPr lang="ja-JP" altLang="en-US" sz="2800" dirty="0"/>
              <a:t>・ふるさと納税</a:t>
            </a:r>
            <a:endParaRPr lang="en-US" altLang="ja-JP" sz="3200" dirty="0"/>
          </a:p>
          <a:p>
            <a:pPr algn="l"/>
            <a:endParaRPr lang="en-US" altLang="ja-JP" dirty="0"/>
          </a:p>
          <a:p>
            <a:pPr algn="l"/>
            <a:endParaRPr lang="en-US" altLang="ja-JP" dirty="0"/>
          </a:p>
          <a:p>
            <a:pPr algn="l"/>
            <a:endParaRPr lang="ja-JP" altLang="en-US" dirty="0"/>
          </a:p>
        </p:txBody>
      </p:sp>
      <p:sp>
        <p:nvSpPr>
          <p:cNvPr id="5" name="テキスト ボックス 4"/>
          <p:cNvSpPr txBox="1"/>
          <p:nvPr/>
        </p:nvSpPr>
        <p:spPr>
          <a:xfrm>
            <a:off x="6232644" y="1108732"/>
            <a:ext cx="3885002" cy="3539430"/>
          </a:xfrm>
          <a:prstGeom prst="rect">
            <a:avLst/>
          </a:prstGeom>
          <a:noFill/>
        </p:spPr>
        <p:txBody>
          <a:bodyPr wrap="square" rtlCol="0">
            <a:spAutoFit/>
          </a:bodyPr>
          <a:lstStyle/>
          <a:p>
            <a:pPr>
              <a:lnSpc>
                <a:spcPct val="200000"/>
              </a:lnSpc>
            </a:pPr>
            <a:r>
              <a:rPr kumimoji="1" lang="ja-JP" altLang="en-US" sz="2800"/>
              <a:t>・ご当地</a:t>
            </a:r>
            <a:r>
              <a:rPr lang="ja-JP" altLang="en-US" sz="2800"/>
              <a:t>アイドル</a:t>
            </a:r>
          </a:p>
          <a:p>
            <a:pPr>
              <a:lnSpc>
                <a:spcPct val="200000"/>
              </a:lnSpc>
            </a:pPr>
            <a:r>
              <a:rPr lang="ja-JP" altLang="en-US" sz="2800"/>
              <a:t>・ＰＲ動画</a:t>
            </a:r>
          </a:p>
          <a:p>
            <a:pPr>
              <a:lnSpc>
                <a:spcPct val="200000"/>
              </a:lnSpc>
            </a:pPr>
            <a:r>
              <a:rPr lang="ja-JP" altLang="en-US" sz="2800"/>
              <a:t>・</a:t>
            </a:r>
            <a:r>
              <a:rPr lang="ja-JP" altLang="en-US" sz="2800" smtClean="0"/>
              <a:t>アンテナショップ</a:t>
            </a:r>
            <a:endParaRPr lang="en-US" altLang="ja-JP" sz="2800"/>
          </a:p>
          <a:p>
            <a:pPr>
              <a:lnSpc>
                <a:spcPct val="200000"/>
              </a:lnSpc>
            </a:pPr>
            <a:r>
              <a:rPr lang="ja-JP" altLang="en-US" sz="2800"/>
              <a:t>・ご当地</a:t>
            </a:r>
            <a:r>
              <a:rPr lang="ja-JP" altLang="en-US" sz="2800" smtClean="0"/>
              <a:t>ヒーロー</a:t>
            </a:r>
            <a:endParaRPr lang="en-US" altLang="ja-JP" sz="2800"/>
          </a:p>
        </p:txBody>
      </p:sp>
      <p:sp>
        <p:nvSpPr>
          <p:cNvPr id="11" name="テキスト ボックス 10"/>
          <p:cNvSpPr txBox="1"/>
          <p:nvPr/>
        </p:nvSpPr>
        <p:spPr>
          <a:xfrm>
            <a:off x="10749002" y="202347"/>
            <a:ext cx="1107996" cy="369332"/>
          </a:xfrm>
          <a:prstGeom prst="rect">
            <a:avLst/>
          </a:prstGeom>
          <a:noFill/>
        </p:spPr>
        <p:txBody>
          <a:bodyPr wrap="none" rtlCol="0">
            <a:spAutoFit/>
          </a:bodyPr>
          <a:lstStyle/>
          <a:p>
            <a:r>
              <a:rPr kumimoji="1" lang="ja-JP" altLang="en-US" b="1" smtClean="0">
                <a:latin typeface="ＭＳ Ｐゴシック" panose="020B0600070205080204" pitchFamily="50" charset="-128"/>
                <a:ea typeface="ＭＳ Ｐゴシック" panose="020B0600070205080204" pitchFamily="50" charset="-128"/>
              </a:rPr>
              <a:t>現状分析</a:t>
            </a:r>
            <a:endParaRPr kumimoji="1" lang="ja-JP" altLang="en-US" b="1">
              <a:latin typeface="ＭＳ Ｐゴシック" panose="020B0600070205080204" pitchFamily="50" charset="-128"/>
              <a:ea typeface="ＭＳ Ｐゴシック" panose="020B0600070205080204" pitchFamily="50" charset="-128"/>
            </a:endParaRPr>
          </a:p>
        </p:txBody>
      </p:sp>
      <p:sp>
        <p:nvSpPr>
          <p:cNvPr id="14" name="テキスト ボックス 6"/>
          <p:cNvSpPr txBox="1"/>
          <p:nvPr/>
        </p:nvSpPr>
        <p:spPr>
          <a:xfrm>
            <a:off x="508000" y="558800"/>
            <a:ext cx="5724644" cy="646331"/>
          </a:xfrm>
          <a:prstGeom prst="rect">
            <a:avLst/>
          </a:prstGeom>
          <a:noFill/>
        </p:spPr>
        <p:txBody>
          <a:bodyPr wrap="none" rtlCol="0">
            <a:spAutoFit/>
          </a:bodyPr>
          <a:lstStyle/>
          <a:p>
            <a:r>
              <a:rPr lang="ja-JP" altLang="en-US" sz="3600" dirty="0" smtClean="0"/>
              <a:t>その</a:t>
            </a:r>
            <a:r>
              <a:rPr lang="ja-JP" altLang="en-US" sz="3600" dirty="0"/>
              <a:t>他</a:t>
            </a:r>
            <a:r>
              <a:rPr lang="ja-JP" altLang="en-US" sz="3600" dirty="0" smtClean="0"/>
              <a:t>の活動ピックアップ</a:t>
            </a:r>
            <a:endParaRPr kumimoji="1" lang="ja-JP" altLang="en-US" sz="3600" dirty="0"/>
          </a:p>
        </p:txBody>
      </p:sp>
    </p:spTree>
    <p:extLst>
      <p:ext uri="{BB962C8B-B14F-4D97-AF65-F5344CB8AC3E}">
        <p14:creationId xmlns:p14="http://schemas.microsoft.com/office/powerpoint/2010/main" xmlns="" val="2662523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6159</TotalTime>
  <Words>3624</Words>
  <Application>Microsoft Office PowerPoint</Application>
  <PresentationFormat>ユーザー設定</PresentationFormat>
  <Paragraphs>727</Paragraphs>
  <Slides>83</Slides>
  <Notes>36</Notes>
  <HiddenSlides>0</HiddenSlides>
  <MMClips>0</MMClips>
  <ScaleCrop>false</ScaleCrop>
  <HeadingPairs>
    <vt:vector size="4" baseType="variant">
      <vt:variant>
        <vt:lpstr>テーマ</vt:lpstr>
      </vt:variant>
      <vt:variant>
        <vt:i4>1</vt:i4>
      </vt:variant>
      <vt:variant>
        <vt:lpstr>スライド タイトル</vt:lpstr>
      </vt:variant>
      <vt:variant>
        <vt:i4>83</vt:i4>
      </vt:variant>
    </vt:vector>
  </HeadingPairs>
  <TitlesOfParts>
    <vt:vector size="84" baseType="lpstr">
      <vt:lpstr>Office テーマ</vt:lpstr>
      <vt:lpstr>地域活性化においてご当地アイドルを活用したときに 地元の人へ与える影響</vt:lpstr>
      <vt:lpstr>スライド 2</vt:lpstr>
      <vt:lpstr>スライド 3</vt:lpstr>
      <vt:lpstr>スライド 4</vt:lpstr>
      <vt:lpstr>スライド 5</vt:lpstr>
      <vt:lpstr>スライド 6</vt:lpstr>
      <vt:lpstr>スライド 7</vt:lpstr>
      <vt:lpstr>スライド 8</vt:lpstr>
      <vt:lpstr>スライド 9</vt:lpstr>
      <vt:lpstr>スライド 10</vt:lpstr>
      <vt:lpstr>スライド 11</vt:lpstr>
      <vt:lpstr>スライド 12</vt:lpstr>
      <vt:lpstr>スライド 13</vt:lpstr>
      <vt:lpstr>スライド 14</vt:lpstr>
      <vt:lpstr>スライド 15</vt:lpstr>
      <vt:lpstr>スライド 16</vt:lpstr>
      <vt:lpstr>スライド 17</vt:lpstr>
      <vt:lpstr>スライド 18</vt:lpstr>
      <vt:lpstr>スライド 19</vt:lpstr>
      <vt:lpstr>スライド 20</vt:lpstr>
      <vt:lpstr>スライド 21</vt:lpstr>
      <vt:lpstr>スライド 22</vt:lpstr>
      <vt:lpstr>スライド 23</vt:lpstr>
      <vt:lpstr>スライド 24</vt:lpstr>
      <vt:lpstr>スライド 25</vt:lpstr>
      <vt:lpstr>スライド 26</vt:lpstr>
      <vt:lpstr>スライド 27</vt:lpstr>
      <vt:lpstr>スライド 28</vt:lpstr>
      <vt:lpstr>スライド 29</vt:lpstr>
      <vt:lpstr>スライド 30</vt:lpstr>
      <vt:lpstr>スライド 31</vt:lpstr>
      <vt:lpstr>スライド 32</vt:lpstr>
      <vt:lpstr>スライド 33</vt:lpstr>
      <vt:lpstr>スライド 34</vt:lpstr>
      <vt:lpstr>スライド 35</vt:lpstr>
      <vt:lpstr>スライド 36</vt:lpstr>
      <vt:lpstr>スライド 37</vt:lpstr>
      <vt:lpstr>スライド 38</vt:lpstr>
      <vt:lpstr>スライド 39</vt:lpstr>
      <vt:lpstr>スライド 40</vt:lpstr>
      <vt:lpstr>スライド 41</vt:lpstr>
      <vt:lpstr>スライド 42</vt:lpstr>
      <vt:lpstr>スライド 43</vt:lpstr>
      <vt:lpstr>スライド 44</vt:lpstr>
      <vt:lpstr>スライド 45</vt:lpstr>
      <vt:lpstr>スライド 46</vt:lpstr>
      <vt:lpstr>スライド 47</vt:lpstr>
      <vt:lpstr>スライド 48</vt:lpstr>
      <vt:lpstr>スライド 49</vt:lpstr>
      <vt:lpstr>スライド 50</vt:lpstr>
      <vt:lpstr>スライド 51</vt:lpstr>
      <vt:lpstr>スライド 52</vt:lpstr>
      <vt:lpstr>スライド 53</vt:lpstr>
      <vt:lpstr>スライド 54</vt:lpstr>
      <vt:lpstr>スライド 55</vt:lpstr>
      <vt:lpstr>スライド 56</vt:lpstr>
      <vt:lpstr>スライド 57</vt:lpstr>
      <vt:lpstr>スライド 58</vt:lpstr>
      <vt:lpstr>スライド 59</vt:lpstr>
      <vt:lpstr>スライド 60</vt:lpstr>
      <vt:lpstr>スライド 61</vt:lpstr>
      <vt:lpstr>スライド 62</vt:lpstr>
      <vt:lpstr>スライド 63</vt:lpstr>
      <vt:lpstr>スライド 64</vt:lpstr>
      <vt:lpstr>スライド 65</vt:lpstr>
      <vt:lpstr>スライド 66</vt:lpstr>
      <vt:lpstr>スライド 67</vt:lpstr>
      <vt:lpstr>スライド 68</vt:lpstr>
      <vt:lpstr>スライド 69</vt:lpstr>
      <vt:lpstr>スライド 70</vt:lpstr>
      <vt:lpstr>スライド 71</vt:lpstr>
      <vt:lpstr>スライド 72</vt:lpstr>
      <vt:lpstr>スライド 73</vt:lpstr>
      <vt:lpstr>スライド 74</vt:lpstr>
      <vt:lpstr>スライド 75</vt:lpstr>
      <vt:lpstr>スライド 76</vt:lpstr>
      <vt:lpstr>スライド 77</vt:lpstr>
      <vt:lpstr>スライド 78</vt:lpstr>
      <vt:lpstr>スライド 79</vt:lpstr>
      <vt:lpstr>スライド 80</vt:lpstr>
      <vt:lpstr>スライド 81</vt:lpstr>
      <vt:lpstr>スライド 82</vt:lpstr>
      <vt:lpstr>スライド 83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佐藤将也</dc:creator>
  <cp:lastModifiedBy>Norio</cp:lastModifiedBy>
  <cp:revision>906</cp:revision>
  <dcterms:created xsi:type="dcterms:W3CDTF">2015-11-17T18:14:55Z</dcterms:created>
  <dcterms:modified xsi:type="dcterms:W3CDTF">2015-12-20T07:47:32Z</dcterms:modified>
</cp:coreProperties>
</file>